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sldIdLst>
    <p:sldId id="269" r:id="rId5"/>
    <p:sldId id="257" r:id="rId6"/>
    <p:sldId id="260" r:id="rId7"/>
    <p:sldId id="259" r:id="rId8"/>
    <p:sldId id="261" r:id="rId9"/>
    <p:sldId id="262" r:id="rId10"/>
    <p:sldId id="263" r:id="rId11"/>
    <p:sldId id="264" r:id="rId12"/>
    <p:sldId id="265" r:id="rId13"/>
    <p:sldId id="266" r:id="rId14"/>
    <p:sldId id="267"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07"/>
    <p:restoredTop sz="73200"/>
  </p:normalViewPr>
  <p:slideViewPr>
    <p:cSldViewPr snapToGrid="0">
      <p:cViewPr varScale="1">
        <p:scale>
          <a:sx n="162" d="100"/>
          <a:sy n="162" d="100"/>
        </p:scale>
        <p:origin x="520" y="176"/>
      </p:cViewPr>
      <p:guideLst/>
    </p:cSldViewPr>
  </p:slideViewPr>
  <p:notesTextViewPr>
    <p:cViewPr>
      <p:scale>
        <a:sx n="1" d="1"/>
        <a:sy n="1" d="1"/>
      </p:scale>
      <p:origin x="0" y="0"/>
    </p:cViewPr>
  </p:notesTextViewPr>
  <p:notesViewPr>
    <p:cSldViewPr snapToGrid="0">
      <p:cViewPr varScale="1">
        <p:scale>
          <a:sx n="166" d="100"/>
          <a:sy n="166" d="100"/>
        </p:scale>
        <p:origin x="362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4A571A-91E1-E640-B4FC-3656C0E05CD8}" type="datetimeFigureOut">
              <a:rPr lang="sv-SE" smtClean="0"/>
              <a:t>2024-05-21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D8C94-1B06-BD4A-A1F7-4532C762C09D}" type="slidenum">
              <a:rPr lang="sv-SE" smtClean="0"/>
              <a:t>‹#›</a:t>
            </a:fld>
            <a:endParaRPr lang="sv-SE"/>
          </a:p>
        </p:txBody>
      </p:sp>
    </p:spTree>
    <p:extLst>
      <p:ext uri="{BB962C8B-B14F-4D97-AF65-F5344CB8AC3E}">
        <p14:creationId xmlns:p14="http://schemas.microsoft.com/office/powerpoint/2010/main" val="2831210694"/>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2400" dirty="0"/>
          </a:p>
        </p:txBody>
      </p:sp>
      <p:sp>
        <p:nvSpPr>
          <p:cNvPr id="4" name="Platshållare för bildnummer 3"/>
          <p:cNvSpPr>
            <a:spLocks noGrp="1"/>
          </p:cNvSpPr>
          <p:nvPr>
            <p:ph type="sldNum" sz="quarter" idx="5"/>
          </p:nvPr>
        </p:nvSpPr>
        <p:spPr/>
        <p:txBody>
          <a:bodyPr/>
          <a:lstStyle/>
          <a:p>
            <a:fld id="{5E7D8C94-1B06-BD4A-A1F7-4532C762C09D}" type="slidenum">
              <a:rPr lang="sv-SE" smtClean="0"/>
              <a:t>1</a:t>
            </a:fld>
            <a:endParaRPr lang="sv-SE"/>
          </a:p>
        </p:txBody>
      </p:sp>
    </p:spTree>
    <p:extLst>
      <p:ext uri="{BB962C8B-B14F-4D97-AF65-F5344CB8AC3E}">
        <p14:creationId xmlns:p14="http://schemas.microsoft.com/office/powerpoint/2010/main" val="3687956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Att öka personaleffektiviteten är en komplex utmaning som kräver en genomtänkt strategi och investering i rätt verktyg och teknologi. Genom att automatisera bort tidstjuvar som inte adderar något affärsvärde kan ni frigöra tid och resurser för att driva innovation och tillväxt. Med rätt stöd och verktyg kan ekonomipersonalen bli en central del av er företags framgång och bidra till att skapa en hållbar och konkurrenskraftig verksamhet. </a:t>
            </a:r>
          </a:p>
          <a:p>
            <a:r>
              <a:rPr lang="sv-SE" dirty="0"/>
              <a:t>Sammanfattningsvis handlar ökad personaleffektivitet inte bara om ny teknologi, utan även om att skapa en kultur av kontinuerlig förbättring och lärande. </a:t>
            </a:r>
          </a:p>
        </p:txBody>
      </p:sp>
      <p:sp>
        <p:nvSpPr>
          <p:cNvPr id="4" name="Platshållare för bildnummer 3"/>
          <p:cNvSpPr>
            <a:spLocks noGrp="1"/>
          </p:cNvSpPr>
          <p:nvPr>
            <p:ph type="sldNum" sz="quarter" idx="5"/>
          </p:nvPr>
        </p:nvSpPr>
        <p:spPr/>
        <p:txBody>
          <a:bodyPr/>
          <a:lstStyle/>
          <a:p>
            <a:fld id="{5E7D8C94-1B06-BD4A-A1F7-4532C762C09D}" type="slidenum">
              <a:rPr lang="sv-SE" smtClean="0"/>
              <a:t>10</a:t>
            </a:fld>
            <a:endParaRPr lang="sv-SE"/>
          </a:p>
        </p:txBody>
      </p:sp>
    </p:spTree>
    <p:extLst>
      <p:ext uri="{BB962C8B-B14F-4D97-AF65-F5344CB8AC3E}">
        <p14:creationId xmlns:p14="http://schemas.microsoft.com/office/powerpoint/2010/main" val="1960940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Har ni några frågor eller vill veta mer om hur vi på Confect kan frigöra ert företags fulla potential, tveka inte att ta kontakt med oss. </a:t>
            </a:r>
          </a:p>
          <a:p>
            <a:r>
              <a:rPr lang="sv-SE" dirty="0"/>
              <a:t>Vi ser fram emot att samarbeta med er för att nå nya framgångar.</a:t>
            </a:r>
          </a:p>
          <a:p>
            <a:r>
              <a:rPr lang="sv-SE" dirty="0"/>
              <a:t>Önskar du mer inspiration rekommenderar jag att besöka vår blogg. Där publicerar vi kontinuerligt bra och </a:t>
            </a:r>
            <a:r>
              <a:rPr lang="sv-SE"/>
              <a:t>värdefulla tips.</a:t>
            </a:r>
            <a:endParaRPr lang="sv-SE" dirty="0"/>
          </a:p>
          <a:p>
            <a:r>
              <a:rPr lang="sv-SE" dirty="0"/>
              <a:t>Tack för att ni lyssnat!</a:t>
            </a:r>
          </a:p>
        </p:txBody>
      </p:sp>
      <p:sp>
        <p:nvSpPr>
          <p:cNvPr id="4" name="Platshållare för bildnummer 3"/>
          <p:cNvSpPr>
            <a:spLocks noGrp="1"/>
          </p:cNvSpPr>
          <p:nvPr>
            <p:ph type="sldNum" sz="quarter" idx="5"/>
          </p:nvPr>
        </p:nvSpPr>
        <p:spPr/>
        <p:txBody>
          <a:bodyPr/>
          <a:lstStyle/>
          <a:p>
            <a:fld id="{5E7D8C94-1B06-BD4A-A1F7-4532C762C09D}" type="slidenum">
              <a:rPr lang="sv-SE" smtClean="0"/>
              <a:t>11</a:t>
            </a:fld>
            <a:endParaRPr lang="sv-SE"/>
          </a:p>
        </p:txBody>
      </p:sp>
    </p:spTree>
    <p:extLst>
      <p:ext uri="{BB962C8B-B14F-4D97-AF65-F5344CB8AC3E}">
        <p14:creationId xmlns:p14="http://schemas.microsoft.com/office/powerpoint/2010/main" val="3559654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u="none" strike="noStrike" dirty="0">
                <a:solidFill>
                  <a:srgbClr val="333333"/>
                </a:solidFill>
                <a:effectLst/>
                <a:highlight>
                  <a:srgbClr val="F4F6FA"/>
                </a:highlight>
                <a:latin typeface="Open Sans" panose="020B0606030504020204" pitchFamily="34" charset="0"/>
              </a:rPr>
              <a:t>Vi gör affärskritiska system som ERP och CRM tillgängliga för alla. Hos oss handlar det inte bara om att vara ett företag, det handlar om att vara din partner på resan för ökad effektivitet.</a:t>
            </a:r>
          </a:p>
          <a:p>
            <a:pPr algn="l"/>
            <a:r>
              <a:rPr lang="sv-SE" b="0" i="0" dirty="0">
                <a:solidFill>
                  <a:srgbClr val="333333"/>
                </a:solidFill>
                <a:effectLst/>
                <a:highlight>
                  <a:srgbClr val="F4F6FA"/>
                </a:highlight>
                <a:latin typeface="Open Sans" panose="020B0606030504020204" pitchFamily="34" charset="0"/>
              </a:rPr>
              <a:t>Vår mission:</a:t>
            </a:r>
          </a:p>
          <a:p>
            <a:pPr algn="l"/>
            <a:r>
              <a:rPr lang="sv-SE" b="0" i="0" u="none" strike="noStrike" dirty="0">
                <a:solidFill>
                  <a:srgbClr val="333333"/>
                </a:solidFill>
                <a:effectLst/>
                <a:highlight>
                  <a:srgbClr val="F4F6FA"/>
                </a:highlight>
                <a:latin typeface="Open Sans" panose="020B0606030504020204" pitchFamily="34" charset="0"/>
              </a:rPr>
              <a:t>Enkelhet för alla</a:t>
            </a:r>
          </a:p>
          <a:p>
            <a:pPr algn="l"/>
            <a:r>
              <a:rPr lang="sv-SE" b="0" i="0" dirty="0">
                <a:solidFill>
                  <a:srgbClr val="333333"/>
                </a:solidFill>
                <a:effectLst/>
                <a:highlight>
                  <a:srgbClr val="F4F6FA"/>
                </a:highlight>
                <a:latin typeface="Open Sans" panose="020B0606030504020204" pitchFamily="34" charset="0"/>
              </a:rPr>
              <a:t>Vår resa tog sin början med en kraftfull idé: att göra avancerade, affärskritiska system tillgängliga för varje företag, stort som litet. Vi insåg att de traditionella metoderna för inköp och implementering av dessa system var både kostsamma och komplexa, vilket skapade hinder för många företag att fullt ut utnyttja deras fulla potential.</a:t>
            </a:r>
            <a:br>
              <a:rPr lang="sv-SE" b="0" i="0" dirty="0">
                <a:solidFill>
                  <a:srgbClr val="333333"/>
                </a:solidFill>
                <a:effectLst/>
                <a:highlight>
                  <a:srgbClr val="F4F6FA"/>
                </a:highlight>
                <a:latin typeface="Open Sans" panose="020B0606030504020204" pitchFamily="34" charset="0"/>
              </a:rPr>
            </a:br>
            <a:br>
              <a:rPr lang="sv-SE" b="0" i="0" dirty="0">
                <a:solidFill>
                  <a:srgbClr val="333333"/>
                </a:solidFill>
                <a:effectLst/>
                <a:highlight>
                  <a:srgbClr val="F4F6FA"/>
                </a:highlight>
                <a:latin typeface="Open Sans" panose="020B0606030504020204" pitchFamily="34" charset="0"/>
              </a:rPr>
            </a:br>
            <a:r>
              <a:rPr lang="sv-SE" b="0" i="0" dirty="0">
                <a:solidFill>
                  <a:srgbClr val="333333"/>
                </a:solidFill>
                <a:effectLst/>
                <a:highlight>
                  <a:srgbClr val="F4F6FA"/>
                </a:highlight>
                <a:latin typeface="Open Sans" panose="020B0606030504020204" pitchFamily="34" charset="0"/>
              </a:rPr>
              <a:t>Vår innovation: </a:t>
            </a:r>
          </a:p>
          <a:p>
            <a:pPr algn="l"/>
            <a:r>
              <a:rPr lang="sv-SE" b="0" i="0" u="none" strike="noStrike" dirty="0">
                <a:solidFill>
                  <a:srgbClr val="333333"/>
                </a:solidFill>
                <a:effectLst/>
                <a:highlight>
                  <a:srgbClr val="F4F6FA"/>
                </a:highlight>
                <a:latin typeface="Open Sans" panose="020B0606030504020204" pitchFamily="34" charset="0"/>
              </a:rPr>
              <a:t>Fast pris, obegränsade möjligheter</a:t>
            </a:r>
          </a:p>
          <a:p>
            <a:pPr algn="l"/>
            <a:r>
              <a:rPr lang="sv-SE" b="0" i="0" u="none" strike="noStrike" dirty="0">
                <a:solidFill>
                  <a:srgbClr val="333333"/>
                </a:solidFill>
                <a:effectLst/>
                <a:highlight>
                  <a:srgbClr val="F4F6FA"/>
                </a:highlight>
                <a:latin typeface="Open Sans" panose="020B0606030504020204" pitchFamily="34" charset="0"/>
              </a:rPr>
              <a:t>Som svar på denna utmaning introducerade vi en banbrytande metod: att erbjuda dessa affärskritiska system med ett fast pris för implementation. Detta banar väg för förutsägbarhet och fullständig transparens i kostnaderna, samtidigt som våra kunder får tillgång till de senaste och mest effektiva lösningarna för att stärka deras verksamheter.</a:t>
            </a:r>
          </a:p>
          <a:p>
            <a:pPr algn="l"/>
            <a:r>
              <a:rPr lang="sv-SE" b="0" i="0" dirty="0">
                <a:solidFill>
                  <a:srgbClr val="333333"/>
                </a:solidFill>
                <a:effectLst/>
                <a:highlight>
                  <a:srgbClr val="F4F6FA"/>
                </a:highlight>
                <a:latin typeface="Open Sans" panose="020B0606030504020204" pitchFamily="34" charset="0"/>
              </a:rPr>
              <a:t>Vårt åtagande:</a:t>
            </a:r>
          </a:p>
          <a:p>
            <a:pPr algn="l"/>
            <a:r>
              <a:rPr lang="sv-SE" b="0" i="0" u="none" strike="noStrike" dirty="0">
                <a:solidFill>
                  <a:srgbClr val="333333"/>
                </a:solidFill>
                <a:effectLst/>
                <a:highlight>
                  <a:srgbClr val="F4F6FA"/>
                </a:highlight>
                <a:latin typeface="Open Sans" panose="020B0606030504020204" pitchFamily="34" charset="0"/>
              </a:rPr>
              <a:t>Din framgång är vår passion</a:t>
            </a:r>
          </a:p>
          <a:p>
            <a:pPr algn="l"/>
            <a:r>
              <a:rPr lang="sv-SE" b="0" i="0" u="none" strike="noStrike" dirty="0">
                <a:solidFill>
                  <a:srgbClr val="333333"/>
                </a:solidFill>
                <a:effectLst/>
                <a:highlight>
                  <a:srgbClr val="F4F6FA"/>
                </a:highlight>
                <a:latin typeface="Open Sans" panose="020B0606030504020204" pitchFamily="34" charset="0"/>
              </a:rPr>
              <a:t>Vårt engagemang sträcker sig bortom att bara erbjuda en tydlig kostnadsstruktur. Vi är dedikerade till att säkerställa att dessa sofistikerade system används optimalt, så att varje kund kan maximera sin fulla potential.</a:t>
            </a:r>
          </a:p>
          <a:p>
            <a:pPr algn="l"/>
            <a:r>
              <a:rPr lang="sv-SE" b="0" i="0" dirty="0">
                <a:solidFill>
                  <a:srgbClr val="333333"/>
                </a:solidFill>
                <a:effectLst/>
                <a:highlight>
                  <a:srgbClr val="F4F6FA"/>
                </a:highlight>
                <a:latin typeface="Open Sans" panose="020B0606030504020204" pitchFamily="34" charset="0"/>
              </a:rPr>
              <a:t>Våra partnerskap:</a:t>
            </a:r>
          </a:p>
          <a:p>
            <a:pPr algn="l"/>
            <a:r>
              <a:rPr lang="sv-SE" b="0" i="0" u="none" strike="noStrike" dirty="0">
                <a:solidFill>
                  <a:srgbClr val="333333"/>
                </a:solidFill>
                <a:effectLst/>
                <a:highlight>
                  <a:srgbClr val="F4F6FA"/>
                </a:highlight>
                <a:latin typeface="Open Sans" panose="020B0606030504020204" pitchFamily="34" charset="0"/>
              </a:rPr>
              <a:t>Samarbete för framsteg</a:t>
            </a:r>
          </a:p>
          <a:p>
            <a:pPr algn="l"/>
            <a:r>
              <a:rPr lang="sv-SE" b="0" i="0" u="none" strike="noStrike" dirty="0">
                <a:solidFill>
                  <a:srgbClr val="333333"/>
                </a:solidFill>
                <a:effectLst/>
                <a:highlight>
                  <a:srgbClr val="F4F6FA"/>
                </a:highlight>
                <a:latin typeface="Open Sans" panose="020B0606030504020204" pitchFamily="34" charset="0"/>
              </a:rPr>
              <a:t>I hjärtat av Confect ligger våra strategiska partnerskap med framstående leverantörer som </a:t>
            </a:r>
            <a:r>
              <a:rPr lang="sv-SE" b="0" i="0" u="none" strike="noStrike" dirty="0" err="1">
                <a:solidFill>
                  <a:srgbClr val="333333"/>
                </a:solidFill>
                <a:effectLst/>
                <a:highlight>
                  <a:srgbClr val="F4F6FA"/>
                </a:highlight>
                <a:latin typeface="Open Sans" panose="020B0606030504020204" pitchFamily="34" charset="0"/>
              </a:rPr>
              <a:t>Visma</a:t>
            </a:r>
            <a:r>
              <a:rPr lang="sv-SE" b="0" i="0" u="none" strike="noStrike" dirty="0">
                <a:solidFill>
                  <a:srgbClr val="333333"/>
                </a:solidFill>
                <a:effectLst/>
                <a:highlight>
                  <a:srgbClr val="F4F6FA"/>
                </a:highlight>
                <a:latin typeface="Open Sans" panose="020B0606030504020204" pitchFamily="34" charset="0"/>
              </a:rPr>
              <a:t> och </a:t>
            </a:r>
            <a:r>
              <a:rPr lang="sv-SE" b="0" i="0" u="none" strike="noStrike" dirty="0" err="1">
                <a:solidFill>
                  <a:srgbClr val="333333"/>
                </a:solidFill>
                <a:effectLst/>
                <a:highlight>
                  <a:srgbClr val="F4F6FA"/>
                </a:highlight>
                <a:latin typeface="Open Sans" panose="020B0606030504020204" pitchFamily="34" charset="0"/>
              </a:rPr>
              <a:t>HubSpot</a:t>
            </a:r>
            <a:r>
              <a:rPr lang="sv-SE" b="0" i="0" u="none" strike="noStrike" dirty="0">
                <a:solidFill>
                  <a:srgbClr val="333333"/>
                </a:solidFill>
                <a:effectLst/>
                <a:highlight>
                  <a:srgbClr val="F4F6FA"/>
                </a:highlight>
                <a:latin typeface="Open Sans" panose="020B0606030504020204" pitchFamily="34" charset="0"/>
              </a:rPr>
              <a:t>. Genom djupgående samarbeten med dessa partners, delar vi en vision om att erbjuda innovativa och effektiva lösningar som möjliggör för företag att effektivisera sina verksamheter.</a:t>
            </a:r>
          </a:p>
          <a:p>
            <a:pPr algn="l"/>
            <a:r>
              <a:rPr lang="sv-SE" b="0" i="0" dirty="0">
                <a:solidFill>
                  <a:srgbClr val="333333"/>
                </a:solidFill>
                <a:effectLst/>
                <a:highlight>
                  <a:srgbClr val="F4F6FA"/>
                </a:highlight>
                <a:latin typeface="Open Sans" panose="020B0606030504020204" pitchFamily="34" charset="0"/>
              </a:rPr>
              <a:t>Vårt löfte:</a:t>
            </a:r>
          </a:p>
          <a:p>
            <a:pPr algn="l"/>
            <a:r>
              <a:rPr lang="sv-SE" b="0" i="0" u="none" strike="noStrike" dirty="0">
                <a:solidFill>
                  <a:srgbClr val="333333"/>
                </a:solidFill>
                <a:effectLst/>
                <a:highlight>
                  <a:srgbClr val="F4F6FA"/>
                </a:highlight>
                <a:latin typeface="Open Sans" panose="020B0606030504020204" pitchFamily="34" charset="0"/>
              </a:rPr>
              <a:t>Kvalitet och innovation i varje steg</a:t>
            </a:r>
          </a:p>
          <a:p>
            <a:pPr algn="l"/>
            <a:r>
              <a:rPr lang="sv-SE" b="0" i="0" u="none" strike="noStrike" dirty="0">
                <a:solidFill>
                  <a:srgbClr val="333333"/>
                </a:solidFill>
                <a:effectLst/>
                <a:highlight>
                  <a:srgbClr val="F4F6FA"/>
                </a:highlight>
                <a:latin typeface="Open Sans" panose="020B0606030504020204" pitchFamily="34" charset="0"/>
              </a:rPr>
              <a:t>Som en stolt del av dessa partner-nätverk, är vi på Confect engagerade i att leverera tjänster av högsta kvalitet. Vår mission är att kontinuerligt ligga i framkant av branschinnovation, ständigt strävande efter att förbättra och utveckla våra tjänster för att möta och överträffa våra kunders förväntningar.</a:t>
            </a:r>
            <a:br>
              <a:rPr lang="sv-SE" b="0" i="0" u="none" strike="noStrike" dirty="0">
                <a:solidFill>
                  <a:srgbClr val="333333"/>
                </a:solidFill>
                <a:effectLst/>
                <a:highlight>
                  <a:srgbClr val="F4F6FA"/>
                </a:highlight>
                <a:latin typeface="Open Sans" panose="020B0606030504020204" pitchFamily="34" charset="0"/>
              </a:rPr>
            </a:br>
            <a:br>
              <a:rPr lang="sv-SE" b="0" i="0" u="none" strike="noStrike" dirty="0">
                <a:solidFill>
                  <a:srgbClr val="333333"/>
                </a:solidFill>
                <a:effectLst/>
                <a:highlight>
                  <a:srgbClr val="F4F6FA"/>
                </a:highlight>
                <a:latin typeface="Open Sans" panose="020B0606030504020204" pitchFamily="34" charset="0"/>
              </a:rPr>
            </a:br>
            <a:r>
              <a:rPr lang="sv-SE" b="1" i="0" u="none" strike="noStrike" dirty="0">
                <a:solidFill>
                  <a:srgbClr val="333333"/>
                </a:solidFill>
                <a:effectLst/>
                <a:highlight>
                  <a:srgbClr val="F4F6FA"/>
                </a:highlight>
                <a:latin typeface="Open Sans" panose="020B0606030504020204" pitchFamily="34" charset="0"/>
              </a:rPr>
              <a:t>Välkommen till Confect - där din framgång är vår passion.</a:t>
            </a:r>
            <a:endParaRPr lang="sv-SE" b="0" i="0" u="none" strike="noStrike" dirty="0">
              <a:solidFill>
                <a:srgbClr val="333333"/>
              </a:solidFill>
              <a:effectLst/>
              <a:highlight>
                <a:srgbClr val="F4F6FA"/>
              </a:highlight>
              <a:latin typeface="Open Sans" panose="020B0606030504020204" pitchFamily="34" charset="0"/>
            </a:endParaRPr>
          </a:p>
          <a:p>
            <a:endParaRPr lang="sv-SE" dirty="0">
              <a:solidFill>
                <a:schemeClr val="tx1">
                  <a:lumMod val="75000"/>
                  <a:lumOff val="25000"/>
                </a:schemeClr>
              </a:solidFill>
              <a:effectLst/>
              <a:latin typeface="Ubuntu" panose="020B0504030602030204" pitchFamily="34" charset="0"/>
            </a:endParaRPr>
          </a:p>
        </p:txBody>
      </p:sp>
      <p:sp>
        <p:nvSpPr>
          <p:cNvPr id="4" name="Platshållare för bildnummer 3"/>
          <p:cNvSpPr>
            <a:spLocks noGrp="1"/>
          </p:cNvSpPr>
          <p:nvPr>
            <p:ph type="sldNum" sz="quarter" idx="5"/>
          </p:nvPr>
        </p:nvSpPr>
        <p:spPr/>
        <p:txBody>
          <a:bodyPr/>
          <a:lstStyle/>
          <a:p>
            <a:fld id="{5E7D8C94-1B06-BD4A-A1F7-4532C762C09D}" type="slidenum">
              <a:rPr lang="sv-SE" smtClean="0"/>
              <a:t>2</a:t>
            </a:fld>
            <a:endParaRPr lang="sv-SE"/>
          </a:p>
        </p:txBody>
      </p:sp>
    </p:spTree>
    <p:extLst>
      <p:ext uri="{BB962C8B-B14F-4D97-AF65-F5344CB8AC3E}">
        <p14:creationId xmlns:p14="http://schemas.microsoft.com/office/powerpoint/2010/main" val="2062120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Teknologin förändrar kontinuerligt hur vi arbetar. </a:t>
            </a:r>
          </a:p>
          <a:p>
            <a:r>
              <a:rPr lang="sv-SE" dirty="0"/>
              <a:t>Och det är dags att omvärdera hur vi bäst använder våra mest värdefulla tillgångar: vår personal. </a:t>
            </a:r>
          </a:p>
          <a:p>
            <a:r>
              <a:rPr lang="sv-SE" dirty="0"/>
              <a:t>Moderna affärssystem kan hjälpa er att omvandla ekonomifunktionen från att vara ett kostnadscentrum till att bli en central del av er strategiska planering. </a:t>
            </a:r>
          </a:p>
          <a:p>
            <a:r>
              <a:rPr lang="sv-SE" dirty="0"/>
              <a:t>Nyckeln till denna transformation är att frigöra tid och det enklaste sättet att göra det är att ta bort monotona och rutinmässiga arbetsuppgifter som inte bidrar till er affär. Det är också uppgifter som med ganska enkla medel kan automatiseras. Då frigör ni både tid samtidigt som kvaliteten blir bättre.</a:t>
            </a:r>
          </a:p>
          <a:p>
            <a:endParaRPr lang="sv-SE" dirty="0"/>
          </a:p>
          <a:p>
            <a:r>
              <a:rPr lang="sv-SE" dirty="0"/>
              <a:t>På så sätt kan ekonomipersonalen få de verktygen de behöver för att fokusera på analys och strategiskt arbete. Det ökar inte bara deras produktivitet utan det är också en nyckel till att driva ert företags tillväxt och framgång. </a:t>
            </a:r>
          </a:p>
          <a:p>
            <a:r>
              <a:rPr lang="sv-SE" dirty="0"/>
              <a:t>Låt oss utforska hur ni kan göra denna omvandling och maximera potentialen hos era medarbetare. Vi ska kolla närmare på fem områden. Dessa är…</a:t>
            </a:r>
          </a:p>
        </p:txBody>
      </p:sp>
      <p:sp>
        <p:nvSpPr>
          <p:cNvPr id="4" name="Platshållare för bildnummer 3"/>
          <p:cNvSpPr>
            <a:spLocks noGrp="1"/>
          </p:cNvSpPr>
          <p:nvPr>
            <p:ph type="sldNum" sz="quarter" idx="5"/>
          </p:nvPr>
        </p:nvSpPr>
        <p:spPr/>
        <p:txBody>
          <a:bodyPr/>
          <a:lstStyle/>
          <a:p>
            <a:fld id="{5E7D8C94-1B06-BD4A-A1F7-4532C762C09D}" type="slidenum">
              <a:rPr lang="sv-SE" smtClean="0"/>
              <a:t>3</a:t>
            </a:fld>
            <a:endParaRPr lang="sv-SE"/>
          </a:p>
        </p:txBody>
      </p:sp>
    </p:spTree>
    <p:extLst>
      <p:ext uri="{BB962C8B-B14F-4D97-AF65-F5344CB8AC3E}">
        <p14:creationId xmlns:p14="http://schemas.microsoft.com/office/powerpoint/2010/main" val="1793413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indent="-342900">
              <a:buFont typeface="+mj-lt"/>
              <a:buAutoNum type="arabicPeriod"/>
            </a:pPr>
            <a:r>
              <a:rPr lang="sv-SE" b="1" dirty="0"/>
              <a:t>Beslutsfattande genom djupare dataanalys</a:t>
            </a:r>
          </a:p>
          <a:p>
            <a:pPr marL="342900" indent="-342900">
              <a:buFont typeface="+mj-lt"/>
              <a:buAutoNum type="arabicPeriod"/>
            </a:pPr>
            <a:r>
              <a:rPr lang="sv-SE" b="1" dirty="0"/>
              <a:t>Strategisk planering och prognostisering</a:t>
            </a:r>
          </a:p>
          <a:p>
            <a:pPr marL="342900" indent="-342900">
              <a:buFont typeface="+mj-lt"/>
              <a:buAutoNum type="arabicPeriod"/>
            </a:pPr>
            <a:r>
              <a:rPr lang="sv-SE" b="1" dirty="0"/>
              <a:t>Optimering av företagets kostnadsstruktur</a:t>
            </a:r>
          </a:p>
          <a:p>
            <a:pPr marL="342900" indent="-342900">
              <a:buFont typeface="+mj-lt"/>
              <a:buAutoNum type="arabicPeriod"/>
            </a:pPr>
            <a:r>
              <a:rPr lang="sv-SE" b="1" dirty="0"/>
              <a:t>Personalutveckling och kompetensförbättring</a:t>
            </a:r>
          </a:p>
          <a:p>
            <a:pPr marL="342900" indent="-342900">
              <a:buFont typeface="+mj-lt"/>
              <a:buAutoNum type="arabicPeriod"/>
            </a:pPr>
            <a:r>
              <a:rPr lang="sv-SE" b="1" dirty="0"/>
              <a:t>Öka kundnöjdheten genom proaktiv och personlig kontakt</a:t>
            </a:r>
          </a:p>
          <a:p>
            <a:pPr marL="0" indent="0">
              <a:buFont typeface="+mj-lt"/>
              <a:buNone/>
            </a:pPr>
            <a:endParaRPr lang="sv-S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Att rekrytera och behålla kvalificerad personal är en av de största utmaningarna för företagsledare idag, det gäller ju även ekonomipersonal. Deras erfarenhet och kunskaper är avgörande för ert företags framgång. Men varför ska dessa värdefulla talanger spendera sin tid på monotona och repetitiva uppgifter som inte adderar värde till företaget eller bidrar till deras professionella utveckling?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p>
        </p:txBody>
      </p:sp>
      <p:sp>
        <p:nvSpPr>
          <p:cNvPr id="4" name="Platshållare för bildnummer 3"/>
          <p:cNvSpPr>
            <a:spLocks noGrp="1"/>
          </p:cNvSpPr>
          <p:nvPr>
            <p:ph type="sldNum" sz="quarter" idx="5"/>
          </p:nvPr>
        </p:nvSpPr>
        <p:spPr/>
        <p:txBody>
          <a:bodyPr/>
          <a:lstStyle/>
          <a:p>
            <a:fld id="{5E7D8C94-1B06-BD4A-A1F7-4532C762C09D}" type="slidenum">
              <a:rPr lang="sv-SE" smtClean="0"/>
              <a:t>4</a:t>
            </a:fld>
            <a:endParaRPr lang="sv-SE"/>
          </a:p>
        </p:txBody>
      </p:sp>
    </p:spTree>
    <p:extLst>
      <p:ext uri="{BB962C8B-B14F-4D97-AF65-F5344CB8AC3E}">
        <p14:creationId xmlns:p14="http://schemas.microsoft.com/office/powerpoint/2010/main" val="112425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Genom att frigöra tid för ert ekonomiteam att engagera sig i avancerad dataanalys kan ni gå bortom grundläggande datainsamling och verkligen förstå er verksamhet på en djupare nivå. Här är fem strategier som kan hjälpa er att uppnå detta:</a:t>
            </a:r>
          </a:p>
          <a:p>
            <a:pPr marL="285750" indent="-285750">
              <a:buFont typeface="Arial" panose="020B0604020202020204" pitchFamily="34" charset="0"/>
              <a:buChar char="•"/>
            </a:pPr>
            <a:r>
              <a:rPr lang="sv-SE" b="1" strike="noStrike" dirty="0"/>
              <a:t>Centralisera dina datakällor:</a:t>
            </a:r>
            <a:r>
              <a:rPr lang="sv-SE" strike="noStrike" dirty="0"/>
              <a:t> </a:t>
            </a:r>
            <a:r>
              <a:rPr lang="sv-SE" dirty="0"/>
              <a:t>I en värld där data genereras från många olika källor är det avgörande att ha en sammanhållen översikt. Genom att centralisera era datakällor eliminerar ni informationssilos och skapar en enhetlig datamiljö.</a:t>
            </a:r>
          </a:p>
          <a:p>
            <a:pPr marL="285750" indent="-285750">
              <a:buFont typeface="Arial" panose="020B0604020202020204" pitchFamily="34" charset="0"/>
              <a:buChar char="•"/>
            </a:pPr>
            <a:r>
              <a:rPr lang="sv-SE" b="1" dirty="0"/>
              <a:t>Implementera realtidsanalys:</a:t>
            </a:r>
            <a:r>
              <a:rPr lang="sv-SE" dirty="0"/>
              <a:t> Snabb reaktion på förändringar kan vara avgörande. Realtidsanalys ger omedelbar tillgång till data så snart den genereras, vilket tillåter er att agera med minimal fördröjning. Detta är särskilt viktigt för att hantera lagerfluktuationer eller justera marknadsföringskampanjer i realtid.</a:t>
            </a:r>
          </a:p>
          <a:p>
            <a:pPr marL="285750" indent="-285750">
              <a:buFont typeface="Arial" panose="020B0604020202020204" pitchFamily="34" charset="0"/>
              <a:buChar char="•"/>
            </a:pPr>
            <a:r>
              <a:rPr lang="sv-SE" b="1" dirty="0"/>
              <a:t>Använd prediktiv analys:</a:t>
            </a:r>
            <a:r>
              <a:rPr lang="sv-SE" dirty="0"/>
              <a:t> Genom att använda historiska data kan ni förutse framtida händelser, trender och kundbeteenden. Prediktiv analys hjälper er att förutse försäljningstrender och kundavhopp, vilket gör att ni kan agera proaktivt snarare än reaktivt.</a:t>
            </a:r>
          </a:p>
          <a:p>
            <a:pPr marL="285750" indent="-285750">
              <a:buFont typeface="Arial" panose="020B0604020202020204" pitchFamily="34" charset="0"/>
              <a:buChar char="•"/>
            </a:pPr>
            <a:r>
              <a:rPr lang="sv-SE" b="1" dirty="0"/>
              <a:t>Främja en data-driven kultur:</a:t>
            </a:r>
            <a:r>
              <a:rPr lang="sv-SE" dirty="0"/>
              <a:t> Att skapa en kultur där beslut baseras på data snarare än magkänsla är avgörande. Detta börjar med ledarskapets engagemang och sträcker sig till alla nivåer inom organisationen. Uppmuntra utbildning och fortbildning för att säkerställa att medarbetarna är bekväma med att tolka och agera på data. En data-driven kultur främjar innovation och kontinuerlig förbättring.</a:t>
            </a:r>
          </a:p>
          <a:p>
            <a:pPr marL="285750" indent="-285750">
              <a:buFont typeface="Arial" panose="020B0604020202020204" pitchFamily="34" charset="0"/>
              <a:buChar char="•"/>
            </a:pPr>
            <a:r>
              <a:rPr lang="sv-SE" b="1" dirty="0"/>
              <a:t>Utveckla anpassade rapporter:</a:t>
            </a:r>
            <a:r>
              <a:rPr lang="sv-SE" dirty="0"/>
              <a:t> Standardrapporter täcker ofta bara grundläggande behov. Genom att skapa anpassade rapporter kan ni fokusera på specifika mått och indikatorer som är mest relevanta för er unika situation. Detta ger djupare insikter och mer relevant information för beslutsfattande.</a:t>
            </a:r>
          </a:p>
        </p:txBody>
      </p:sp>
      <p:sp>
        <p:nvSpPr>
          <p:cNvPr id="4" name="Platshållare för bildnummer 3"/>
          <p:cNvSpPr>
            <a:spLocks noGrp="1"/>
          </p:cNvSpPr>
          <p:nvPr>
            <p:ph type="sldNum" sz="quarter" idx="5"/>
          </p:nvPr>
        </p:nvSpPr>
        <p:spPr/>
        <p:txBody>
          <a:bodyPr/>
          <a:lstStyle/>
          <a:p>
            <a:fld id="{5E7D8C94-1B06-BD4A-A1F7-4532C762C09D}" type="slidenum">
              <a:rPr lang="sv-SE" smtClean="0"/>
              <a:t>5</a:t>
            </a:fld>
            <a:endParaRPr lang="sv-SE"/>
          </a:p>
        </p:txBody>
      </p:sp>
    </p:spTree>
    <p:extLst>
      <p:ext uri="{BB962C8B-B14F-4D97-AF65-F5344CB8AC3E}">
        <p14:creationId xmlns:p14="http://schemas.microsoft.com/office/powerpoint/2010/main" val="3891010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stärka er strategiska planering och prognostisering är det viktigt att ge ekonomipersonalen utrymme att skapa detaljerade finansiella prognoser och utarbeta omfattande strategiska planer. Detta innebär att utföra noggranna scenarioanalyser och bedöma potentiella risker, vilket är avgörande i dagens osäkra marknad. Här är fem nyckelstrategier som hjälper er att navigera framtida utmaningar och möjligheter:</a:t>
            </a:r>
          </a:p>
          <a:p>
            <a:pPr marL="285750" indent="-285750">
              <a:buFont typeface="Arial" panose="020B0604020202020204" pitchFamily="34" charset="0"/>
              <a:buChar char="•"/>
            </a:pPr>
            <a:r>
              <a:rPr lang="sv-SE" b="1" dirty="0"/>
              <a:t>Utrusta ditt team med rätt verktyg:</a:t>
            </a:r>
            <a:r>
              <a:rPr lang="sv-SE" dirty="0"/>
              <a:t> För effektiv planering och prognostisering behöver ert ekonomiteam moderna och effektiva verktyg. Investera i programvara som möjliggör detaljerade scenarioanalyser och erbjuder flexibilitet i prognostiseringen. Detta inkluderar verktyg för datavisualisering, vilket kan hjälpa teamet att snabbt identifiera trender och potentiella risker.</a:t>
            </a:r>
          </a:p>
          <a:p>
            <a:pPr marL="285750" indent="-285750">
              <a:buFont typeface="Arial" panose="020B0604020202020204" pitchFamily="34" charset="0"/>
              <a:buChar char="•"/>
            </a:pPr>
            <a:r>
              <a:rPr lang="sv-SE" b="1" dirty="0"/>
              <a:t>Skapa en kultur av kontinuerligt lärande:</a:t>
            </a:r>
            <a:r>
              <a:rPr lang="sv-SE" dirty="0"/>
              <a:t> Att skapa en kultur där lärande är en naturlig del av det dagliga arbetet är avgörande. För ekonomipersonal kan detta innebära regelbundna interna och externa utbildningar, </a:t>
            </a:r>
            <a:r>
              <a:rPr lang="sv-SE" dirty="0" err="1"/>
              <a:t>webbinarier</a:t>
            </a:r>
            <a:r>
              <a:rPr lang="sv-SE" dirty="0"/>
              <a:t> och mentorskapsprogram. Att integrera utbildning som en del av arbetslivet ökar kunskapsnivån samt medarbetarnas engagemang och jobbnöjdhet.</a:t>
            </a:r>
          </a:p>
          <a:p>
            <a:pPr marL="285750" indent="-285750">
              <a:buFont typeface="Arial" panose="020B0604020202020204" pitchFamily="34" charset="0"/>
              <a:buChar char="•"/>
            </a:pPr>
            <a:r>
              <a:rPr lang="sv-SE" b="1" dirty="0"/>
              <a:t>Engagera hela företaget:</a:t>
            </a:r>
            <a:r>
              <a:rPr lang="sv-SE" dirty="0"/>
              <a:t> Strategisk planering och prognostisering bör inte isoleras till bara ekonomiavdelningen. Genom att engagera ledare och team från olika delar av organisationen kan ni säkerställa att er strategiska plan speglar en bredare förståelse för företaget och dess miljö. Detta främjar samarbete och säkerställer att planerna är realistiska och genomförbara.</a:t>
            </a:r>
          </a:p>
          <a:p>
            <a:pPr marL="285750" indent="-285750">
              <a:buFont typeface="Arial" panose="020B0604020202020204" pitchFamily="34" charset="0"/>
              <a:buChar char="•"/>
            </a:pPr>
            <a:r>
              <a:rPr lang="sv-SE" b="1" dirty="0"/>
              <a:t>Använd scenarioanalys för att förbereda för framtiden:</a:t>
            </a:r>
            <a:r>
              <a:rPr lang="sv-SE" dirty="0"/>
              <a:t> Att förutse framtiden är omöjligt, men genom att använda scenarioanalys kan ni förbereda ert företag för olika möjliga framtidsscenarier. Detta innebär att systematiskt utvärdera hur olika faktorer, såsom ekonomiska förändringar eller ny teknik, kan påverka ert företag. Genom att planera för flera scenarier kan ni snabbt anpassa ert företag till förändringar.</a:t>
            </a:r>
          </a:p>
          <a:p>
            <a:pPr marL="285750" indent="-285750">
              <a:buFont typeface="Arial" panose="020B0604020202020204" pitchFamily="34" charset="0"/>
              <a:buChar char="•"/>
            </a:pPr>
            <a:r>
              <a:rPr lang="sv-SE" b="1" dirty="0"/>
              <a:t>Gör regelbundna översyner och justeringar:</a:t>
            </a:r>
            <a:r>
              <a:rPr lang="sv-SE" dirty="0"/>
              <a:t> Den affärsmiljö ni verkar i förändras kontinuerligt, vilket betyder att er strategiska plan och prognoser också måste vara dynamiska. Sätt upp regelbundna intervaller för att </a:t>
            </a:r>
            <a:r>
              <a:rPr lang="sv-SE" dirty="0" err="1"/>
              <a:t>översyna</a:t>
            </a:r>
            <a:r>
              <a:rPr lang="sv-SE" dirty="0"/>
              <a:t> och justera era planer baserat på ny data och förändrade omständigheter. Detta säkerställer att ert företag alltid är redo att möta nuvarande och framtida utmaningar.</a:t>
            </a:r>
          </a:p>
        </p:txBody>
      </p:sp>
      <p:sp>
        <p:nvSpPr>
          <p:cNvPr id="4" name="Platshållare för bildnummer 3"/>
          <p:cNvSpPr>
            <a:spLocks noGrp="1"/>
          </p:cNvSpPr>
          <p:nvPr>
            <p:ph type="sldNum" sz="quarter" idx="5"/>
          </p:nvPr>
        </p:nvSpPr>
        <p:spPr/>
        <p:txBody>
          <a:bodyPr/>
          <a:lstStyle/>
          <a:p>
            <a:fld id="{5E7D8C94-1B06-BD4A-A1F7-4532C762C09D}" type="slidenum">
              <a:rPr lang="sv-SE" smtClean="0"/>
              <a:t>6</a:t>
            </a:fld>
            <a:endParaRPr lang="sv-SE"/>
          </a:p>
        </p:txBody>
      </p:sp>
    </p:spTree>
    <p:extLst>
      <p:ext uri="{BB962C8B-B14F-4D97-AF65-F5344CB8AC3E}">
        <p14:creationId xmlns:p14="http://schemas.microsoft.com/office/powerpoint/2010/main" val="1921853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säkerställa att ert företag inte bara överlever utan även blomstrar i en tid av ekonomisk osäkerhet, måste ni aktivt arbeta för att optimera kostnadsstrukturen. Här är fem nyckelstrategier som ni kan implementera:</a:t>
            </a:r>
          </a:p>
          <a:p>
            <a:pPr marL="285750" indent="-285750">
              <a:buFont typeface="Arial" panose="020B0604020202020204" pitchFamily="34" charset="0"/>
              <a:buChar char="•"/>
            </a:pPr>
            <a:r>
              <a:rPr lang="sv-SE" b="1" dirty="0"/>
              <a:t>Granska och förhandla om leverantörsavtal:</a:t>
            </a:r>
            <a:r>
              <a:rPr lang="sv-SE" dirty="0"/>
              <a:t> Regelbunden granskning av era leverantörsavtal är viktigt. Genom att förhandla om bättre priser eller villkor kan ni direkt påverka ert rörelseresultat. Undersök möjligheten att konsolidera tjänster för att dra nytta av skalfördelar, vilket kan leda till betydande besparingar.</a:t>
            </a:r>
          </a:p>
          <a:p>
            <a:pPr marL="285750" indent="-285750">
              <a:buFont typeface="Arial" panose="020B0604020202020204" pitchFamily="34" charset="0"/>
              <a:buChar char="•"/>
            </a:pPr>
            <a:r>
              <a:rPr lang="sv-SE" b="1" dirty="0"/>
              <a:t>Identifiera och eliminera </a:t>
            </a:r>
            <a:r>
              <a:rPr lang="sv-SE" b="1" dirty="0" err="1"/>
              <a:t>ineffektiviteter</a:t>
            </a:r>
            <a:r>
              <a:rPr lang="sv-SE" b="1" dirty="0"/>
              <a:t>:</a:t>
            </a:r>
            <a:r>
              <a:rPr lang="sv-SE" dirty="0"/>
              <a:t> En kritisk granskning av era utgiftsposter kan uppenbara områden av slöseri. Genom att använda detaljerade analyser får ni insikter i er kostnadsstruktur, vilket möjliggör identifiering och eliminering av </a:t>
            </a:r>
            <a:r>
              <a:rPr lang="sv-SE" dirty="0" err="1"/>
              <a:t>ineffektiviteter</a:t>
            </a:r>
            <a:r>
              <a:rPr lang="sv-SE" dirty="0"/>
              <a:t>.</a:t>
            </a:r>
          </a:p>
          <a:p>
            <a:pPr marL="285750" indent="-285750">
              <a:buFont typeface="Arial" panose="020B0604020202020204" pitchFamily="34" charset="0"/>
              <a:buChar char="•"/>
            </a:pPr>
            <a:r>
              <a:rPr lang="sv-SE" b="1" dirty="0"/>
              <a:t>Investera i teknologi och automatisering:</a:t>
            </a:r>
            <a:r>
              <a:rPr lang="sv-SE" dirty="0"/>
              <a:t> Teknologiska lösningar erbjuder potential för långsiktiga besparingar. Investera i automatisering för att låta ert team fokusera på värdehöjande aktiviteter, samtidigt som ni minskar risken för fel och ökar produktiviteten.</a:t>
            </a:r>
          </a:p>
          <a:p>
            <a:pPr marL="285750" indent="-285750">
              <a:buFont typeface="Arial" panose="020B0604020202020204" pitchFamily="34" charset="0"/>
              <a:buChar char="•"/>
            </a:pPr>
            <a:r>
              <a:rPr lang="sv-SE" b="1" dirty="0"/>
              <a:t>Strategisk tillgångshantering:</a:t>
            </a:r>
            <a:r>
              <a:rPr lang="sv-SE" dirty="0"/>
              <a:t> Effektiv hantering av både fysiska och immateriella tillgångar kan leda till större effektivitet. Se över användningen av t.ex. kontorsutrymmen och teknisk utrustning för att säkerställa att de används på det mest kostnadseffektiva sättet.</a:t>
            </a:r>
          </a:p>
          <a:p>
            <a:pPr marL="285750" indent="-285750">
              <a:buFont typeface="Arial" panose="020B0604020202020204" pitchFamily="34" charset="0"/>
              <a:buChar char="•"/>
            </a:pPr>
            <a:r>
              <a:rPr lang="sv-SE" b="1" dirty="0"/>
              <a:t>Skapa en kultur av kostnadsmedvetenhet:</a:t>
            </a:r>
            <a:r>
              <a:rPr lang="sv-SE" dirty="0"/>
              <a:t> Att bygga en företagskultur där alla är medvetna om och ansvarar för kostnadseffektivitet kan ha en stor inverkan. Genom utbildning och kommunikation om företagets ekonomiska mål kan ni skapa en miljö där alla bidrar till företagets ekonomiska hälsa.</a:t>
            </a:r>
          </a:p>
        </p:txBody>
      </p:sp>
      <p:sp>
        <p:nvSpPr>
          <p:cNvPr id="4" name="Platshållare för bildnummer 3"/>
          <p:cNvSpPr>
            <a:spLocks noGrp="1"/>
          </p:cNvSpPr>
          <p:nvPr>
            <p:ph type="sldNum" sz="quarter" idx="5"/>
          </p:nvPr>
        </p:nvSpPr>
        <p:spPr/>
        <p:txBody>
          <a:bodyPr/>
          <a:lstStyle/>
          <a:p>
            <a:fld id="{5E7D8C94-1B06-BD4A-A1F7-4532C762C09D}" type="slidenum">
              <a:rPr lang="sv-SE" smtClean="0"/>
              <a:t>7</a:t>
            </a:fld>
            <a:endParaRPr lang="sv-SE"/>
          </a:p>
        </p:txBody>
      </p:sp>
    </p:spTree>
    <p:extLst>
      <p:ext uri="{BB962C8B-B14F-4D97-AF65-F5344CB8AC3E}">
        <p14:creationId xmlns:p14="http://schemas.microsoft.com/office/powerpoint/2010/main" val="2974691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När ni automatiserar rutinmässiga och tidskrävande uppgifter frigörs tid för ekonomipersonalen att fokusera på sin professionella utveckling och kompetensförbättring. Här är fem konkreta tips för att effektivt investera i ert ekonomiteams utveckling:</a:t>
            </a:r>
          </a:p>
          <a:p>
            <a:pPr marL="285750" indent="-285750">
              <a:buFont typeface="Arial" panose="020B0604020202020204" pitchFamily="34" charset="0"/>
              <a:buChar char="•"/>
            </a:pPr>
            <a:r>
              <a:rPr lang="sv-SE" b="1" dirty="0"/>
              <a:t>Anamma en kultur av kontinuerligt lärande:</a:t>
            </a:r>
            <a:r>
              <a:rPr lang="sv-SE" dirty="0"/>
              <a:t> Skapa en arbetsmiljö där lärande är en naturlig del av det dagliga arbetet. Detta kan innebära regelbundna interna och externa utbildningar, </a:t>
            </a:r>
            <a:r>
              <a:rPr lang="sv-SE" dirty="0" err="1"/>
              <a:t>webbinarier</a:t>
            </a:r>
            <a:r>
              <a:rPr lang="sv-SE" dirty="0"/>
              <a:t> eller mentorskapsprogram. Att integrera utbildning i arbetslivet ökar både kunskapsnivån och medarbetarnas engagemang och jobbnöjdhet.</a:t>
            </a:r>
          </a:p>
          <a:p>
            <a:pPr marL="285750" indent="-285750">
              <a:buFont typeface="Arial" panose="020B0604020202020204" pitchFamily="34" charset="0"/>
              <a:buChar char="•"/>
            </a:pPr>
            <a:r>
              <a:rPr lang="sv-SE" b="1" dirty="0"/>
              <a:t>Satsa på relevanta certifieringar och utbildningar:</a:t>
            </a:r>
            <a:r>
              <a:rPr lang="sv-SE" dirty="0"/>
              <a:t> Stöd era medarbetare genom att erbjuda relevanta certifieringar och genomgå kurser inom områden som t.ex. strategisk finansiering och hållbarhetsredovisning. Dessa investeringar förstärker er kompetensbas och gör det möjligt för personalen att bidra mer till företagets strategiska mål.</a:t>
            </a:r>
          </a:p>
          <a:p>
            <a:pPr marL="285750" indent="-285750">
              <a:buFont typeface="Arial" panose="020B0604020202020204" pitchFamily="34" charset="0"/>
              <a:buChar char="•"/>
            </a:pPr>
            <a:r>
              <a:rPr lang="sv-SE" b="1" dirty="0"/>
              <a:t>Maximera tiden med hjälp av teknologi:</a:t>
            </a:r>
            <a:r>
              <a:rPr lang="sv-SE" dirty="0"/>
              <a:t> Automatisering av rutinuppgifter är nyckeln till att frigöra tid för personalens utveckling. Genom att implementera effektiva system som effektiviserar processer som datainmatning och rapportgenerering kan er personal ägna mer tid åt att utveckla sina färdigheter inom strategiska områden.</a:t>
            </a:r>
          </a:p>
          <a:p>
            <a:pPr marL="285750" indent="-285750">
              <a:buFont typeface="Arial" panose="020B0604020202020204" pitchFamily="34" charset="0"/>
              <a:buChar char="•"/>
            </a:pPr>
            <a:r>
              <a:rPr lang="sv-SE" b="1" dirty="0"/>
              <a:t>Främja kunskapsdelning och samarbete:</a:t>
            </a:r>
            <a:r>
              <a:rPr lang="sv-SE" dirty="0"/>
              <a:t> Uppmuntra kunskapsdelning och samarbete inom ekonomiavdelningen. Genom att arrangera regelbundna kunskapsutbyten, </a:t>
            </a:r>
            <a:r>
              <a:rPr lang="sv-SE" dirty="0" err="1"/>
              <a:t>case</a:t>
            </a:r>
            <a:r>
              <a:rPr lang="sv-SE" dirty="0"/>
              <a:t>-tävlingar och gruppaktiviteter förbättras teamets sammanhållning och sprids viktig kunskap och erfarenhet.</a:t>
            </a:r>
          </a:p>
          <a:p>
            <a:pPr marL="285750" indent="-285750">
              <a:buFont typeface="Arial" panose="020B0604020202020204" pitchFamily="34" charset="0"/>
              <a:buChar char="•"/>
            </a:pPr>
            <a:r>
              <a:rPr lang="sv-SE" b="1" dirty="0"/>
              <a:t>Uppmärksamma och mät framstegen:</a:t>
            </a:r>
            <a:r>
              <a:rPr lang="sv-SE" dirty="0"/>
              <a:t> Det är centralt att kontinuerligt mäta och erkänna personalens utveckling. Med prestationsmätningar och feedbacksystem kan ni spåra individuella framsteg och ge konkret feedback som motiverar till ytterligare utveckling.</a:t>
            </a:r>
          </a:p>
        </p:txBody>
      </p:sp>
      <p:sp>
        <p:nvSpPr>
          <p:cNvPr id="4" name="Platshållare för bildnummer 3"/>
          <p:cNvSpPr>
            <a:spLocks noGrp="1"/>
          </p:cNvSpPr>
          <p:nvPr>
            <p:ph type="sldNum" sz="quarter" idx="5"/>
          </p:nvPr>
        </p:nvSpPr>
        <p:spPr/>
        <p:txBody>
          <a:bodyPr/>
          <a:lstStyle/>
          <a:p>
            <a:fld id="{5E7D8C94-1B06-BD4A-A1F7-4532C762C09D}" type="slidenum">
              <a:rPr lang="sv-SE" smtClean="0"/>
              <a:t>8</a:t>
            </a:fld>
            <a:endParaRPr lang="sv-SE"/>
          </a:p>
        </p:txBody>
      </p:sp>
    </p:spTree>
    <p:extLst>
      <p:ext uri="{BB962C8B-B14F-4D97-AF65-F5344CB8AC3E}">
        <p14:creationId xmlns:p14="http://schemas.microsoft.com/office/powerpoint/2010/main" val="1681820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förbättra kundnöjdheten är det viktigt att ekonomipersonalen går bortom att enbart hantera fakturafrågor och istället utvecklar en proaktiv kommunikationsstrategi med era kunder. Här är fem konkreta tips för att uppnå detta:</a:t>
            </a:r>
          </a:p>
          <a:p>
            <a:pPr marL="285750" indent="-285750">
              <a:buFont typeface="Arial" panose="020B0604020202020204" pitchFamily="34" charset="0"/>
              <a:buChar char="•"/>
            </a:pPr>
            <a:r>
              <a:rPr lang="sv-SE" b="1" dirty="0"/>
              <a:t>Implementera regelbundna kunduppföljningar:</a:t>
            </a:r>
            <a:r>
              <a:rPr lang="sv-SE" dirty="0"/>
              <a:t> Systematiska kunduppföljningar är grundläggande för att säkerställa kundnöjdhet och samla in värdefull feedback som kan användas för att förbättra era tjänster och produkter. Genom att automatisera uppföljningssamtal och -möten säkerställer ni att inga kundrelationer glöms bort.</a:t>
            </a:r>
          </a:p>
          <a:p>
            <a:pPr marL="285750" indent="-285750">
              <a:buFont typeface="Arial" panose="020B0604020202020204" pitchFamily="34" charset="0"/>
              <a:buChar char="•"/>
            </a:pPr>
            <a:r>
              <a:rPr lang="sv-SE" b="1" dirty="0"/>
              <a:t>Utveckla en kundcentrerad kommunikationsstrategi:</a:t>
            </a:r>
            <a:r>
              <a:rPr lang="sv-SE" dirty="0"/>
              <a:t> Att anpassa kommunikationen till varje kunds unika behov och preferenser är viktigt för att bygga starka kundrelationer. Använd verktyg som samlar detaljerad kundinformation på ett ställe vilket gör det lätt för ert team att leverera personligt anpassade lösningar och kommunikation.</a:t>
            </a:r>
          </a:p>
          <a:p>
            <a:pPr marL="285750" indent="-285750">
              <a:buFont typeface="Arial" panose="020B0604020202020204" pitchFamily="34" charset="0"/>
              <a:buChar char="•"/>
            </a:pPr>
            <a:r>
              <a:rPr lang="sv-SE" b="1" dirty="0"/>
              <a:t>Använd teknik för att förbättra kundnöjdheten:</a:t>
            </a:r>
            <a:r>
              <a:rPr lang="sv-SE" dirty="0"/>
              <a:t> Genom att investera i ett modernt CRM-system kan ert företag effektivisera hanteringen av kundinteraktioner. Detta frigör tid för er personal att fokusera på mer värdeskapande aktiviteter och bidrar till en mer effektiv kundservice.</a:t>
            </a:r>
          </a:p>
          <a:p>
            <a:pPr marL="285750" indent="-285750">
              <a:buFont typeface="Arial" panose="020B0604020202020204" pitchFamily="34" charset="0"/>
              <a:buChar char="•"/>
            </a:pPr>
            <a:r>
              <a:rPr lang="sv-SE" b="1" dirty="0"/>
              <a:t>Utbilda ditt team i proaktiv kundservice:</a:t>
            </a:r>
            <a:r>
              <a:rPr lang="sv-SE" dirty="0"/>
              <a:t> Att utbilda ert team i att förstå och förutse kundens behov är en viktig faktor för att leverera service som inte bara möter utan överträffar förväntningarna. Erbjud resurser och utbildningsmaterial som stärker teamets förmåga att leverera proaktiv kundservice.</a:t>
            </a:r>
          </a:p>
          <a:p>
            <a:pPr marL="285750" indent="-285750">
              <a:buFont typeface="Arial" panose="020B0604020202020204" pitchFamily="34" charset="0"/>
              <a:buChar char="•"/>
            </a:pPr>
            <a:r>
              <a:rPr lang="sv-SE" b="1" dirty="0"/>
              <a:t>Uppmuntra och belöna proaktivt beteende:</a:t>
            </a:r>
            <a:r>
              <a:rPr lang="sv-SE" dirty="0"/>
              <a:t> Det är viktigt att erkänna och belöna anställda som tar initiativ och arbetar proaktivt för att glädja och engagera kunder. Spåra och belöna dessa beteenden vilket förstärker en kultur av kundfokus inom företaget.</a:t>
            </a:r>
          </a:p>
        </p:txBody>
      </p:sp>
      <p:sp>
        <p:nvSpPr>
          <p:cNvPr id="4" name="Platshållare för bildnummer 3"/>
          <p:cNvSpPr>
            <a:spLocks noGrp="1"/>
          </p:cNvSpPr>
          <p:nvPr>
            <p:ph type="sldNum" sz="quarter" idx="5"/>
          </p:nvPr>
        </p:nvSpPr>
        <p:spPr/>
        <p:txBody>
          <a:bodyPr/>
          <a:lstStyle/>
          <a:p>
            <a:fld id="{5E7D8C94-1B06-BD4A-A1F7-4532C762C09D}" type="slidenum">
              <a:rPr lang="sv-SE" smtClean="0"/>
              <a:t>9</a:t>
            </a:fld>
            <a:endParaRPr lang="sv-SE"/>
          </a:p>
        </p:txBody>
      </p:sp>
    </p:spTree>
    <p:extLst>
      <p:ext uri="{BB962C8B-B14F-4D97-AF65-F5344CB8AC3E}">
        <p14:creationId xmlns:p14="http://schemas.microsoft.com/office/powerpoint/2010/main" val="32577607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4" name="Bildobjekt 3" descr="En bild som visar blå, Electric blue, skärmbild, aqua&#10;&#10;Automatiskt genererad beskrivning">
            <a:extLst>
              <a:ext uri="{FF2B5EF4-FFF2-40B4-BE49-F238E27FC236}">
                <a16:creationId xmlns:a16="http://schemas.microsoft.com/office/drawing/2014/main" id="{32738CC9-BEB7-0573-0226-3F27F00CBC5E}"/>
              </a:ext>
            </a:extLst>
          </p:cNvPr>
          <p:cNvPicPr>
            <a:picLocks noChangeAspect="1"/>
          </p:cNvPicPr>
          <p:nvPr userDrawn="1"/>
        </p:nvPicPr>
        <p:blipFill rotWithShape="1">
          <a:blip r:embed="rId2"/>
          <a:srcRect t="2390" r="2268" b="-1"/>
          <a:stretch/>
        </p:blipFill>
        <p:spPr>
          <a:xfrm>
            <a:off x="1" y="0"/>
            <a:ext cx="12191999" cy="6857999"/>
          </a:xfrm>
          <a:prstGeom prst="rect">
            <a:avLst/>
          </a:prstGeom>
        </p:spPr>
      </p:pic>
      <p:sp>
        <p:nvSpPr>
          <p:cNvPr id="2" name="Rubrik 1">
            <a:extLst>
              <a:ext uri="{FF2B5EF4-FFF2-40B4-BE49-F238E27FC236}">
                <a16:creationId xmlns:a16="http://schemas.microsoft.com/office/drawing/2014/main" id="{4F631BD4-05C5-C704-15C9-DF3E60B65798}"/>
              </a:ext>
            </a:extLst>
          </p:cNvPr>
          <p:cNvSpPr>
            <a:spLocks noGrp="1"/>
          </p:cNvSpPr>
          <p:nvPr>
            <p:ph type="ctrTitle"/>
          </p:nvPr>
        </p:nvSpPr>
        <p:spPr>
          <a:xfrm>
            <a:off x="1524000" y="1122363"/>
            <a:ext cx="9144000" cy="2387600"/>
          </a:xfrm>
        </p:spPr>
        <p:txBody>
          <a:bodyPr anchor="b"/>
          <a:lstStyle>
            <a:lvl1pPr algn="ctr">
              <a:defRPr sz="6000" baseline="0">
                <a:solidFill>
                  <a:schemeClr val="bg1"/>
                </a:solidFill>
                <a:latin typeface="Ubuntu" panose="020B0504030602030204" pitchFamily="34" charset="0"/>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DCA91CC5-2F02-00F4-5034-E789D84492D0}"/>
              </a:ext>
            </a:extLst>
          </p:cNvPr>
          <p:cNvSpPr>
            <a:spLocks noGrp="1"/>
          </p:cNvSpPr>
          <p:nvPr>
            <p:ph type="subTitle" idx="1"/>
          </p:nvPr>
        </p:nvSpPr>
        <p:spPr>
          <a:xfrm>
            <a:off x="1524000" y="3602038"/>
            <a:ext cx="9144000" cy="1655762"/>
          </a:xfrm>
        </p:spPr>
        <p:txBody>
          <a:bodyPr/>
          <a:lstStyle>
            <a:lvl1pPr marL="0" indent="0" algn="ctr">
              <a:buNone/>
              <a:defRPr sz="2400" baseline="0">
                <a:solidFill>
                  <a:schemeClr val="bg1"/>
                </a:solidFill>
                <a:latin typeface="Ubuntu" panose="020B0504030602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11" name="Bildobjekt 10">
            <a:extLst>
              <a:ext uri="{FF2B5EF4-FFF2-40B4-BE49-F238E27FC236}">
                <a16:creationId xmlns:a16="http://schemas.microsoft.com/office/drawing/2014/main" id="{2E30634D-1AFC-28C5-D732-CE3F6DBF980C}"/>
              </a:ext>
            </a:extLst>
          </p:cNvPr>
          <p:cNvPicPr>
            <a:picLocks noChangeAspect="1"/>
          </p:cNvPicPr>
          <p:nvPr/>
        </p:nvPicPr>
        <p:blipFill>
          <a:blip r:embed="rId3"/>
          <a:stretch>
            <a:fillRect/>
          </a:stretch>
        </p:blipFill>
        <p:spPr>
          <a:xfrm>
            <a:off x="9694762" y="5819422"/>
            <a:ext cx="2497238" cy="1030111"/>
          </a:xfrm>
          <a:prstGeom prst="rect">
            <a:avLst/>
          </a:prstGeom>
        </p:spPr>
      </p:pic>
      <p:pic>
        <p:nvPicPr>
          <p:cNvPr id="13" name="Bildobjekt 12" descr="En bild som visar vit, Grafik, skärmbild, design&#10;&#10;Automatiskt genererad beskrivning">
            <a:extLst>
              <a:ext uri="{FF2B5EF4-FFF2-40B4-BE49-F238E27FC236}">
                <a16:creationId xmlns:a16="http://schemas.microsoft.com/office/drawing/2014/main" id="{94E08C6A-E5AD-8C9C-F13C-854567D92560}"/>
              </a:ext>
            </a:extLst>
          </p:cNvPr>
          <p:cNvPicPr>
            <a:picLocks noChangeAspect="1"/>
          </p:cNvPicPr>
          <p:nvPr/>
        </p:nvPicPr>
        <p:blipFill>
          <a:blip r:embed="rId4"/>
          <a:stretch>
            <a:fillRect/>
          </a:stretch>
        </p:blipFill>
        <p:spPr>
          <a:xfrm rot="5400000">
            <a:off x="0" y="4306146"/>
            <a:ext cx="2551853" cy="2551853"/>
          </a:xfrm>
          <a:prstGeom prst="rect">
            <a:avLst/>
          </a:prstGeom>
        </p:spPr>
      </p:pic>
      <p:sp>
        <p:nvSpPr>
          <p:cNvPr id="5" name="textruta 4">
            <a:extLst>
              <a:ext uri="{FF2B5EF4-FFF2-40B4-BE49-F238E27FC236}">
                <a16:creationId xmlns:a16="http://schemas.microsoft.com/office/drawing/2014/main" id="{C8079D7A-6CDD-FF89-699F-1A732E2A9C5A}"/>
              </a:ext>
            </a:extLst>
          </p:cNvPr>
          <p:cNvSpPr txBox="1"/>
          <p:nvPr userDrawn="1"/>
        </p:nvSpPr>
        <p:spPr>
          <a:xfrm>
            <a:off x="6252308" y="-343877"/>
            <a:ext cx="184731"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465910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89A28A-829A-7FD4-27D9-7FBFAA7F7B0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4A10169-A8BC-F404-9741-181C366EDC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7A96385B-E8DE-3EBE-0D5D-5EF7EC02F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269753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E121F7-67F7-EBCC-405B-5631F71EA52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620D23C-3875-C8DA-180E-E560D46C8FD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117707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F264D75-0F31-0D5F-6FD6-6379A289D55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0203121-7A73-7521-CA8E-97B0503F0A1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60346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4" name="Bildobjekt 3" descr="En bild som visar blå, Electric blue, skärmbild, aqua&#10;&#10;Automatiskt genererad beskrivning">
            <a:extLst>
              <a:ext uri="{FF2B5EF4-FFF2-40B4-BE49-F238E27FC236}">
                <a16:creationId xmlns:a16="http://schemas.microsoft.com/office/drawing/2014/main" id="{32738CC9-BEB7-0573-0226-3F27F00CBC5E}"/>
              </a:ext>
            </a:extLst>
          </p:cNvPr>
          <p:cNvPicPr>
            <a:picLocks noChangeAspect="1"/>
          </p:cNvPicPr>
          <p:nvPr userDrawn="1"/>
        </p:nvPicPr>
        <p:blipFill rotWithShape="1">
          <a:blip r:embed="rId2"/>
          <a:srcRect t="2390" r="2268" b="-1"/>
          <a:stretch/>
        </p:blipFill>
        <p:spPr>
          <a:xfrm>
            <a:off x="1" y="1"/>
            <a:ext cx="12191999" cy="6857999"/>
          </a:xfrm>
          <a:prstGeom prst="rect">
            <a:avLst/>
          </a:prstGeom>
        </p:spPr>
      </p:pic>
      <p:pic>
        <p:nvPicPr>
          <p:cNvPr id="11" name="Bildobjekt 10">
            <a:extLst>
              <a:ext uri="{FF2B5EF4-FFF2-40B4-BE49-F238E27FC236}">
                <a16:creationId xmlns:a16="http://schemas.microsoft.com/office/drawing/2014/main" id="{2E30634D-1AFC-28C5-D732-CE3F6DBF980C}"/>
              </a:ext>
            </a:extLst>
          </p:cNvPr>
          <p:cNvPicPr>
            <a:picLocks noChangeAspect="1"/>
          </p:cNvPicPr>
          <p:nvPr/>
        </p:nvPicPr>
        <p:blipFill>
          <a:blip r:embed="rId3"/>
          <a:stretch>
            <a:fillRect/>
          </a:stretch>
        </p:blipFill>
        <p:spPr>
          <a:xfrm>
            <a:off x="9694762" y="5819422"/>
            <a:ext cx="2497238" cy="1030111"/>
          </a:xfrm>
          <a:prstGeom prst="rect">
            <a:avLst/>
          </a:prstGeom>
        </p:spPr>
      </p:pic>
      <p:sp>
        <p:nvSpPr>
          <p:cNvPr id="5" name="textruta 4">
            <a:extLst>
              <a:ext uri="{FF2B5EF4-FFF2-40B4-BE49-F238E27FC236}">
                <a16:creationId xmlns:a16="http://schemas.microsoft.com/office/drawing/2014/main" id="{C8079D7A-6CDD-FF89-699F-1A732E2A9C5A}"/>
              </a:ext>
            </a:extLst>
          </p:cNvPr>
          <p:cNvSpPr txBox="1"/>
          <p:nvPr userDrawn="1"/>
        </p:nvSpPr>
        <p:spPr>
          <a:xfrm>
            <a:off x="6252308" y="-343877"/>
            <a:ext cx="184731" cy="369332"/>
          </a:xfrm>
          <a:prstGeom prst="rect">
            <a:avLst/>
          </a:prstGeom>
          <a:noFill/>
        </p:spPr>
        <p:txBody>
          <a:bodyPr wrap="none" rtlCol="0">
            <a:spAutoFit/>
          </a:bodyPr>
          <a:lstStyle/>
          <a:p>
            <a:endParaRPr lang="sv-SE" dirty="0"/>
          </a:p>
        </p:txBody>
      </p:sp>
      <p:sp>
        <p:nvSpPr>
          <p:cNvPr id="6" name="Rubrik 1">
            <a:extLst>
              <a:ext uri="{FF2B5EF4-FFF2-40B4-BE49-F238E27FC236}">
                <a16:creationId xmlns:a16="http://schemas.microsoft.com/office/drawing/2014/main" id="{72B9EE47-8ED3-2428-62B2-1D1BB31C7317}"/>
              </a:ext>
            </a:extLst>
          </p:cNvPr>
          <p:cNvSpPr>
            <a:spLocks noGrp="1"/>
          </p:cNvSpPr>
          <p:nvPr>
            <p:ph type="title"/>
          </p:nvPr>
        </p:nvSpPr>
        <p:spPr>
          <a:xfrm>
            <a:off x="838200" y="365125"/>
            <a:ext cx="10515600" cy="1325563"/>
          </a:xfrm>
        </p:spPr>
        <p:txBody>
          <a:bodyPr/>
          <a:lstStyle>
            <a:lvl1pPr>
              <a:defRPr>
                <a:solidFill>
                  <a:schemeClr val="bg1"/>
                </a:solidFill>
              </a:defRPr>
            </a:lvl1pPr>
          </a:lstStyle>
          <a:p>
            <a:r>
              <a:rPr lang="sv-SE" dirty="0"/>
              <a:t>Klicka här för att ändra mall för rubrikformat</a:t>
            </a:r>
          </a:p>
        </p:txBody>
      </p:sp>
      <p:sp>
        <p:nvSpPr>
          <p:cNvPr id="7" name="Platshållare för innehåll 2">
            <a:extLst>
              <a:ext uri="{FF2B5EF4-FFF2-40B4-BE49-F238E27FC236}">
                <a16:creationId xmlns:a16="http://schemas.microsoft.com/office/drawing/2014/main" id="{EB1DDD16-C332-CD21-F5D8-0D54EE292C59}"/>
              </a:ext>
            </a:extLst>
          </p:cNvPr>
          <p:cNvSpPr>
            <a:spLocks noGrp="1"/>
          </p:cNvSpPr>
          <p:nvPr>
            <p:ph idx="1"/>
          </p:nvPr>
        </p:nvSpPr>
        <p:spPr>
          <a:xfrm>
            <a:off x="838200" y="1825625"/>
            <a:ext cx="10515600" cy="40163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6236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10FE5-1768-95C0-D3DC-7D2776024528}"/>
              </a:ext>
            </a:extLst>
          </p:cNvPr>
          <p:cNvSpPr>
            <a:spLocks noGrp="1"/>
          </p:cNvSpPr>
          <p:nvPr>
            <p:ph type="title"/>
          </p:nvPr>
        </p:nvSpPr>
        <p:spPr/>
        <p:txBody>
          <a:bodyPr>
            <a:normAutofit/>
          </a:bodyPr>
          <a:lstStyle>
            <a:lvl1pPr>
              <a:defRPr sz="4000">
                <a:solidFill>
                  <a:schemeClr val="tx1">
                    <a:lumMod val="75000"/>
                    <a:lumOff val="25000"/>
                  </a:schemeClr>
                </a:solidFill>
              </a:defRPr>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6E08FDD4-A14A-24A7-B599-1752532988C8}"/>
              </a:ext>
            </a:extLst>
          </p:cNvPr>
          <p:cNvSpPr>
            <a:spLocks noGrp="1"/>
          </p:cNvSpPr>
          <p:nvPr>
            <p:ph idx="1"/>
          </p:nvPr>
        </p:nvSpPr>
        <p:spPr/>
        <p:txBody>
          <a:bodyPr/>
          <a:lstStyle>
            <a:lvl1pPr>
              <a:defRPr sz="2400" b="0" i="0">
                <a:solidFill>
                  <a:schemeClr val="tx1">
                    <a:lumMod val="75000"/>
                    <a:lumOff val="25000"/>
                  </a:schemeClr>
                </a:solidFill>
                <a:latin typeface="Ubuntu Light" panose="020B0304030602030204" pitchFamily="34" charset="0"/>
              </a:defRPr>
            </a:lvl1pPr>
            <a:lvl2pPr>
              <a:defRPr sz="2000" b="0" i="0">
                <a:solidFill>
                  <a:schemeClr val="tx1">
                    <a:lumMod val="75000"/>
                    <a:lumOff val="25000"/>
                  </a:schemeClr>
                </a:solidFill>
                <a:latin typeface="Ubuntu Light" panose="020B0304030602030204" pitchFamily="34" charset="0"/>
              </a:defRPr>
            </a:lvl2pPr>
            <a:lvl3pPr>
              <a:defRPr sz="1800" b="0" i="0">
                <a:solidFill>
                  <a:schemeClr val="tx1">
                    <a:lumMod val="75000"/>
                    <a:lumOff val="25000"/>
                  </a:schemeClr>
                </a:solidFill>
                <a:latin typeface="Ubuntu Light" panose="020B0304030602030204" pitchFamily="34" charset="0"/>
              </a:defRPr>
            </a:lvl3pPr>
            <a:lvl4pPr>
              <a:defRPr sz="1600" b="0" i="0">
                <a:solidFill>
                  <a:schemeClr val="tx1">
                    <a:lumMod val="75000"/>
                    <a:lumOff val="25000"/>
                  </a:schemeClr>
                </a:solidFill>
                <a:latin typeface="Ubuntu Light" panose="020B0304030602030204" pitchFamily="34" charset="0"/>
              </a:defRPr>
            </a:lvl4pPr>
            <a:lvl5pPr>
              <a:defRPr sz="1600" b="0" i="0">
                <a:solidFill>
                  <a:schemeClr val="tx1">
                    <a:lumMod val="75000"/>
                    <a:lumOff val="25000"/>
                  </a:schemeClr>
                </a:solidFill>
                <a:latin typeface="Ubuntu Light" panose="020B030403060203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42261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2CE1BB-1E03-B1E1-6E25-E75DE94860B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D2555CF9-810A-08A9-D252-A7331D2AF1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385889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2E4BFF-40BC-A863-CB04-F0DA84700E2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CA0E536-C5B7-FA8B-F455-D8170D7B74F5}"/>
              </a:ext>
            </a:extLst>
          </p:cNvPr>
          <p:cNvSpPr>
            <a:spLocks noGrp="1"/>
          </p:cNvSpPr>
          <p:nvPr>
            <p:ph sz="half" idx="1"/>
          </p:nvPr>
        </p:nvSpPr>
        <p:spPr>
          <a:xfrm>
            <a:off x="838200" y="1825625"/>
            <a:ext cx="5181600" cy="411233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52FC28B-F90A-4860-8414-1F5E1C9FE6A3}"/>
              </a:ext>
            </a:extLst>
          </p:cNvPr>
          <p:cNvSpPr>
            <a:spLocks noGrp="1"/>
          </p:cNvSpPr>
          <p:nvPr>
            <p:ph sz="half" idx="2"/>
          </p:nvPr>
        </p:nvSpPr>
        <p:spPr>
          <a:xfrm>
            <a:off x="6172200" y="1825625"/>
            <a:ext cx="5181600" cy="411233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760189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C91C09-EF24-6EAA-478C-4A646E23485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100CC65-D0B9-DF45-C347-5AB1518F5042}"/>
              </a:ext>
            </a:extLst>
          </p:cNvPr>
          <p:cNvSpPr>
            <a:spLocks noGrp="1"/>
          </p:cNvSpPr>
          <p:nvPr>
            <p:ph type="body" idx="1"/>
          </p:nvPr>
        </p:nvSpPr>
        <p:spPr>
          <a:xfrm>
            <a:off x="839788" y="1681163"/>
            <a:ext cx="5157787" cy="644348"/>
          </a:xfrm>
        </p:spPr>
        <p:txBody>
          <a:bodyPr anchor="b">
            <a:normAutofit/>
          </a:bodyPr>
          <a:lstStyle>
            <a:lvl1pPr marL="0" indent="0">
              <a:buNone/>
              <a:defRPr sz="1800" b="0" i="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2DE4BB8-EE1C-1931-B5A0-F3C5709034E7}"/>
              </a:ext>
            </a:extLst>
          </p:cNvPr>
          <p:cNvSpPr>
            <a:spLocks noGrp="1"/>
          </p:cNvSpPr>
          <p:nvPr>
            <p:ph sz="half" idx="2"/>
          </p:nvPr>
        </p:nvSpPr>
        <p:spPr>
          <a:xfrm>
            <a:off x="839788" y="2381956"/>
            <a:ext cx="5157787" cy="357857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512B1004-A046-FD72-E2AC-DB8F2CB25E23}"/>
              </a:ext>
            </a:extLst>
          </p:cNvPr>
          <p:cNvSpPr>
            <a:spLocks noGrp="1"/>
          </p:cNvSpPr>
          <p:nvPr>
            <p:ph type="body" sz="quarter" idx="3"/>
          </p:nvPr>
        </p:nvSpPr>
        <p:spPr>
          <a:xfrm>
            <a:off x="6172200" y="1681163"/>
            <a:ext cx="5183188" cy="644348"/>
          </a:xfrm>
        </p:spPr>
        <p:txBody>
          <a:bodyPr anchor="b">
            <a:normAutofit/>
          </a:bodyPr>
          <a:lstStyle>
            <a:lvl1pPr marL="0" indent="0">
              <a:buNone/>
              <a:defRPr sz="1800" b="0" i="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EDD9E55-2802-684D-D69E-EEE2FDEE2EDD}"/>
              </a:ext>
            </a:extLst>
          </p:cNvPr>
          <p:cNvSpPr>
            <a:spLocks noGrp="1"/>
          </p:cNvSpPr>
          <p:nvPr>
            <p:ph sz="quarter" idx="4"/>
          </p:nvPr>
        </p:nvSpPr>
        <p:spPr>
          <a:xfrm>
            <a:off x="6172200" y="2381956"/>
            <a:ext cx="5183188" cy="357857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60950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E5CAED-38B7-1144-6C84-5039BB5CFBAB}"/>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33259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421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B88285-D35F-A35A-57FA-CC029D24BFF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6B5F96A-515B-4398-399F-CB6F12E6D7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3F1BA5F-E95C-F5BA-65D7-95E6B0A0A6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288646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CC0FB7D-6EFE-1894-839E-558D138911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5E2CBB30-42DA-1106-6ACF-E78109705C8E}"/>
              </a:ext>
            </a:extLst>
          </p:cNvPr>
          <p:cNvSpPr>
            <a:spLocks noGrp="1"/>
          </p:cNvSpPr>
          <p:nvPr>
            <p:ph type="body" idx="1"/>
          </p:nvPr>
        </p:nvSpPr>
        <p:spPr>
          <a:xfrm>
            <a:off x="838200" y="1825625"/>
            <a:ext cx="10515600" cy="4016375"/>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id="{68F70523-17E8-AA1A-C89C-58422656A817}"/>
              </a:ext>
            </a:extLst>
          </p:cNvPr>
          <p:cNvPicPr>
            <a:picLocks noChangeAspect="1"/>
          </p:cNvPicPr>
          <p:nvPr/>
        </p:nvPicPr>
        <p:blipFill>
          <a:blip r:embed="rId14"/>
          <a:stretch>
            <a:fillRect/>
          </a:stretch>
        </p:blipFill>
        <p:spPr>
          <a:xfrm>
            <a:off x="9879486" y="5904088"/>
            <a:ext cx="2312514" cy="953912"/>
          </a:xfrm>
          <a:prstGeom prst="rect">
            <a:avLst/>
          </a:prstGeom>
        </p:spPr>
      </p:pic>
    </p:spTree>
    <p:extLst>
      <p:ext uri="{BB962C8B-B14F-4D97-AF65-F5344CB8AC3E}">
        <p14:creationId xmlns:p14="http://schemas.microsoft.com/office/powerpoint/2010/main" val="2440185597"/>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b="1" i="0" kern="1200" baseline="0">
          <a:solidFill>
            <a:schemeClr val="tx1"/>
          </a:solidFill>
          <a:latin typeface="Ubuntu" panose="020B0504030602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Ubuntu" panose="020B05040306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Ubuntu" panose="020B05040306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Ubuntu" panose="020B05040306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Ubuntu" panose="020B05040306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4.xml"/><Relationship Id="rId7"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CBD880-6321-72D9-F237-1B4A99F9479A}"/>
              </a:ext>
            </a:extLst>
          </p:cNvPr>
          <p:cNvSpPr>
            <a:spLocks noGrp="1"/>
          </p:cNvSpPr>
          <p:nvPr>
            <p:ph type="ctrTitle"/>
          </p:nvPr>
        </p:nvSpPr>
        <p:spPr/>
        <p:txBody>
          <a:bodyPr>
            <a:normAutofit fontScale="90000"/>
          </a:bodyPr>
          <a:lstStyle/>
          <a:p>
            <a:r>
              <a:rPr lang="sv-SE" dirty="0"/>
              <a:t>Så ökar du din </a:t>
            </a:r>
            <a:br>
              <a:rPr lang="sv-SE" dirty="0"/>
            </a:br>
            <a:r>
              <a:rPr lang="sv-SE" dirty="0"/>
              <a:t>(ekonomi)personals effektivitet</a:t>
            </a:r>
          </a:p>
        </p:txBody>
      </p:sp>
      <p:sp>
        <p:nvSpPr>
          <p:cNvPr id="3" name="Underrubrik 2">
            <a:extLst>
              <a:ext uri="{FF2B5EF4-FFF2-40B4-BE49-F238E27FC236}">
                <a16:creationId xmlns:a16="http://schemas.microsoft.com/office/drawing/2014/main" id="{01366E70-F33E-BF0E-7935-E3BD58AAA8C5}"/>
              </a:ext>
            </a:extLst>
          </p:cNvPr>
          <p:cNvSpPr>
            <a:spLocks noGrp="1"/>
          </p:cNvSpPr>
          <p:nvPr>
            <p:ph type="subTitle" idx="1"/>
          </p:nvPr>
        </p:nvSpPr>
        <p:spPr/>
        <p:txBody>
          <a:bodyPr/>
          <a:lstStyle/>
          <a:p>
            <a:r>
              <a:rPr lang="sv-SE" dirty="0">
                <a:solidFill>
                  <a:schemeClr val="bg1"/>
                </a:solidFill>
              </a:rPr>
              <a:t>Fem strategiska tip</a:t>
            </a:r>
            <a:r>
              <a:rPr lang="sv-SE" dirty="0"/>
              <a:t>s från Confect</a:t>
            </a:r>
            <a:endParaRPr lang="sv-SE" dirty="0">
              <a:solidFill>
                <a:schemeClr val="bg1"/>
              </a:solidFill>
            </a:endParaRPr>
          </a:p>
        </p:txBody>
      </p:sp>
    </p:spTree>
    <p:extLst>
      <p:ext uri="{BB962C8B-B14F-4D97-AF65-F5344CB8AC3E}">
        <p14:creationId xmlns:p14="http://schemas.microsoft.com/office/powerpoint/2010/main" val="1181139051"/>
      </p:ext>
    </p:extLst>
  </p:cSld>
  <p:clrMapOvr>
    <a:masterClrMapping/>
  </p:clrMapOvr>
  <mc:AlternateContent xmlns:mc="http://schemas.openxmlformats.org/markup-compatibility/2006" xmlns:p14="http://schemas.microsoft.com/office/powerpoint/2010/main">
    <mc:Choice Requires="p14">
      <p:transition spd="slow" p14:dur="2000" advTm="12033"/>
    </mc:Choice>
    <mc:Fallback xmlns="">
      <p:transition spd="slow" advTm="1203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CF4FAE4-8160-0589-CD3E-F38A9575721B}"/>
              </a:ext>
            </a:extLst>
          </p:cNvPr>
          <p:cNvSpPr>
            <a:spLocks noGrp="1"/>
          </p:cNvSpPr>
          <p:nvPr>
            <p:ph type="title"/>
          </p:nvPr>
        </p:nvSpPr>
        <p:spPr>
          <a:xfrm>
            <a:off x="907026" y="955058"/>
            <a:ext cx="10515600" cy="1325563"/>
          </a:xfrm>
        </p:spPr>
        <p:txBody>
          <a:bodyPr>
            <a:normAutofit fontScale="90000"/>
          </a:bodyPr>
          <a:lstStyle/>
          <a:p>
            <a:pPr algn="ctr"/>
            <a:r>
              <a:rPr lang="sv-SE" sz="4800" dirty="0"/>
              <a:t>Maximera personaleffektiviteten </a:t>
            </a:r>
            <a:br>
              <a:rPr lang="sv-SE" sz="4800" dirty="0"/>
            </a:br>
            <a:r>
              <a:rPr lang="sv-SE" sz="4800" dirty="0"/>
              <a:t>med rätt strategi och verktyg</a:t>
            </a:r>
          </a:p>
        </p:txBody>
      </p:sp>
      <p:sp>
        <p:nvSpPr>
          <p:cNvPr id="8" name="Rektangel med rundade hörn 7">
            <a:extLst>
              <a:ext uri="{FF2B5EF4-FFF2-40B4-BE49-F238E27FC236}">
                <a16:creationId xmlns:a16="http://schemas.microsoft.com/office/drawing/2014/main" id="{47B24F59-75C4-A1BF-DF1F-054677390870}"/>
              </a:ext>
            </a:extLst>
          </p:cNvPr>
          <p:cNvSpPr/>
          <p:nvPr/>
        </p:nvSpPr>
        <p:spPr>
          <a:xfrm>
            <a:off x="2637503" y="2753032"/>
            <a:ext cx="2615380" cy="2312219"/>
          </a:xfrm>
          <a:prstGeom prst="roundRect">
            <a:avLst>
              <a:gd name="adj" fmla="val 10714"/>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3200" dirty="0"/>
              <a:t>Kostnads-centrum</a:t>
            </a:r>
          </a:p>
        </p:txBody>
      </p:sp>
      <p:sp>
        <p:nvSpPr>
          <p:cNvPr id="9" name="Rektangel med rundade hörn 8">
            <a:extLst>
              <a:ext uri="{FF2B5EF4-FFF2-40B4-BE49-F238E27FC236}">
                <a16:creationId xmlns:a16="http://schemas.microsoft.com/office/drawing/2014/main" id="{383D32ED-18FB-05EC-06EC-0CE3BF9750B2}"/>
              </a:ext>
            </a:extLst>
          </p:cNvPr>
          <p:cNvSpPr/>
          <p:nvPr/>
        </p:nvSpPr>
        <p:spPr>
          <a:xfrm>
            <a:off x="6939116" y="2753032"/>
            <a:ext cx="2615380" cy="2312219"/>
          </a:xfrm>
          <a:prstGeom prst="roundRect">
            <a:avLst>
              <a:gd name="adj" fmla="val 10714"/>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3200" dirty="0"/>
              <a:t>Strategiska resurser</a:t>
            </a:r>
          </a:p>
        </p:txBody>
      </p:sp>
      <p:sp>
        <p:nvSpPr>
          <p:cNvPr id="10" name="Triangel 9">
            <a:extLst>
              <a:ext uri="{FF2B5EF4-FFF2-40B4-BE49-F238E27FC236}">
                <a16:creationId xmlns:a16="http://schemas.microsoft.com/office/drawing/2014/main" id="{B019100A-9B78-0449-E2FB-7C5069CD7930}"/>
              </a:ext>
            </a:extLst>
          </p:cNvPr>
          <p:cNvSpPr/>
          <p:nvPr/>
        </p:nvSpPr>
        <p:spPr>
          <a:xfrm rot="5400000">
            <a:off x="5781367" y="3667432"/>
            <a:ext cx="629265" cy="577645"/>
          </a:xfrm>
          <a:prstGeom prst="triangl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945128241"/>
      </p:ext>
    </p:extLst>
  </p:cSld>
  <p:clrMapOvr>
    <a:masterClrMapping/>
  </p:clrMapOvr>
  <mc:AlternateContent xmlns:mc="http://schemas.openxmlformats.org/markup-compatibility/2006" xmlns:p14="http://schemas.microsoft.com/office/powerpoint/2010/main">
    <mc:Choice Requires="p14">
      <p:transition spd="slow" p14:dur="2000" advTm="47404"/>
    </mc:Choice>
    <mc:Fallback xmlns="">
      <p:transition spd="slow" advTm="4740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A52810-8B8E-7090-ED8F-CA07B7826F8D}"/>
              </a:ext>
            </a:extLst>
          </p:cNvPr>
          <p:cNvSpPr>
            <a:spLocks noGrp="1"/>
          </p:cNvSpPr>
          <p:nvPr>
            <p:ph type="ctrTitle"/>
          </p:nvPr>
        </p:nvSpPr>
        <p:spPr>
          <a:xfrm>
            <a:off x="1524000" y="1122363"/>
            <a:ext cx="9144000" cy="1453689"/>
          </a:xfrm>
        </p:spPr>
        <p:txBody>
          <a:bodyPr/>
          <a:lstStyle/>
          <a:p>
            <a:r>
              <a:rPr lang="sv-SE" dirty="0"/>
              <a:t>Tack!</a:t>
            </a:r>
          </a:p>
        </p:txBody>
      </p:sp>
      <p:sp>
        <p:nvSpPr>
          <p:cNvPr id="5" name="Underrubrik 4">
            <a:extLst>
              <a:ext uri="{FF2B5EF4-FFF2-40B4-BE49-F238E27FC236}">
                <a16:creationId xmlns:a16="http://schemas.microsoft.com/office/drawing/2014/main" id="{008D9558-BCC2-008D-5A77-166C063CBDEB}"/>
              </a:ext>
            </a:extLst>
          </p:cNvPr>
          <p:cNvSpPr>
            <a:spLocks noGrp="1"/>
          </p:cNvSpPr>
          <p:nvPr>
            <p:ph type="subTitle" idx="1"/>
          </p:nvPr>
        </p:nvSpPr>
        <p:spPr>
          <a:xfrm>
            <a:off x="5112774" y="3032510"/>
            <a:ext cx="5555226" cy="1655762"/>
          </a:xfrm>
        </p:spPr>
        <p:txBody>
          <a:bodyPr anchor="ctr"/>
          <a:lstStyle/>
          <a:p>
            <a:pPr algn="l"/>
            <a:r>
              <a:rPr lang="sv-SE" dirty="0"/>
              <a:t>Niclas Nässlander</a:t>
            </a:r>
          </a:p>
          <a:p>
            <a:pPr algn="l"/>
            <a:r>
              <a:rPr lang="sv-SE" dirty="0" err="1"/>
              <a:t>niclas.nasslander@confect.se</a:t>
            </a:r>
            <a:endParaRPr lang="sv-SE" dirty="0"/>
          </a:p>
          <a:p>
            <a:pPr algn="l"/>
            <a:r>
              <a:rPr lang="sv-SE" dirty="0" err="1"/>
              <a:t>confect.se</a:t>
            </a:r>
            <a:endParaRPr lang="sv-SE" dirty="0"/>
          </a:p>
        </p:txBody>
      </p:sp>
      <p:sp>
        <p:nvSpPr>
          <p:cNvPr id="8" name="textruta 7">
            <a:extLst>
              <a:ext uri="{FF2B5EF4-FFF2-40B4-BE49-F238E27FC236}">
                <a16:creationId xmlns:a16="http://schemas.microsoft.com/office/drawing/2014/main" id="{B3047D63-49AE-2AD4-04FD-6C643209D584}"/>
              </a:ext>
            </a:extLst>
          </p:cNvPr>
          <p:cNvSpPr txBox="1"/>
          <p:nvPr/>
        </p:nvSpPr>
        <p:spPr>
          <a:xfrm>
            <a:off x="-1513114" y="1567543"/>
            <a:ext cx="184731" cy="369332"/>
          </a:xfrm>
          <a:prstGeom prst="rect">
            <a:avLst/>
          </a:prstGeom>
          <a:noFill/>
        </p:spPr>
        <p:txBody>
          <a:bodyPr wrap="none" rtlCol="0">
            <a:spAutoFit/>
          </a:bodyPr>
          <a:lstStyle/>
          <a:p>
            <a:endParaRPr lang="sv-SE"/>
          </a:p>
        </p:txBody>
      </p:sp>
      <p:pic>
        <p:nvPicPr>
          <p:cNvPr id="6" name="Bildobjekt 5" descr="En bild som visar Människoansikte, person, leende, vägg&#10;&#10;Automatiskt genererad beskrivning">
            <a:extLst>
              <a:ext uri="{FF2B5EF4-FFF2-40B4-BE49-F238E27FC236}">
                <a16:creationId xmlns:a16="http://schemas.microsoft.com/office/drawing/2014/main" id="{87B24AE9-3065-9F34-C452-3B4E0657CBB6}"/>
              </a:ext>
            </a:extLst>
          </p:cNvPr>
          <p:cNvPicPr>
            <a:picLocks noChangeAspect="1"/>
          </p:cNvPicPr>
          <p:nvPr/>
        </p:nvPicPr>
        <p:blipFill>
          <a:blip r:embed="rId3"/>
          <a:stretch>
            <a:fillRect/>
          </a:stretch>
        </p:blipFill>
        <p:spPr>
          <a:xfrm>
            <a:off x="2903483" y="2351274"/>
            <a:ext cx="1930675" cy="1930675"/>
          </a:xfrm>
          <a:prstGeom prst="ellipse">
            <a:avLst/>
          </a:prstGeom>
          <a:ln w="28575">
            <a:solidFill>
              <a:schemeClr val="bg1"/>
            </a:solidFill>
          </a:ln>
        </p:spPr>
      </p:pic>
    </p:spTree>
    <p:extLst>
      <p:ext uri="{BB962C8B-B14F-4D97-AF65-F5344CB8AC3E}">
        <p14:creationId xmlns:p14="http://schemas.microsoft.com/office/powerpoint/2010/main" val="1699393612"/>
      </p:ext>
    </p:extLst>
  </p:cSld>
  <p:clrMapOvr>
    <a:masterClrMapping/>
  </p:clrMapOvr>
  <mc:AlternateContent xmlns:mc="http://schemas.openxmlformats.org/markup-compatibility/2006" xmlns:p14="http://schemas.microsoft.com/office/powerpoint/2010/main">
    <mc:Choice Requires="p14">
      <p:transition spd="slow" p14:dur="2000" advTm="22866"/>
    </mc:Choice>
    <mc:Fallback xmlns="">
      <p:transition spd="slow" advTm="2286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1AFB62-F523-FD7B-C855-93FDE20C9105}"/>
              </a:ext>
            </a:extLst>
          </p:cNvPr>
          <p:cNvSpPr>
            <a:spLocks noGrp="1"/>
          </p:cNvSpPr>
          <p:nvPr>
            <p:ph type="title"/>
          </p:nvPr>
        </p:nvSpPr>
        <p:spPr/>
        <p:txBody>
          <a:bodyPr/>
          <a:lstStyle/>
          <a:p>
            <a:r>
              <a:rPr lang="sv-SE" dirty="0">
                <a:solidFill>
                  <a:schemeClr val="tx1">
                    <a:lumMod val="75000"/>
                    <a:lumOff val="25000"/>
                  </a:schemeClr>
                </a:solidFill>
              </a:rPr>
              <a:t>Om Confect</a:t>
            </a:r>
            <a:endParaRPr lang="sv-SE" sz="4000" b="0" dirty="0">
              <a:solidFill>
                <a:schemeClr val="tx1">
                  <a:lumMod val="75000"/>
                  <a:lumOff val="25000"/>
                </a:schemeClr>
              </a:solidFill>
              <a:latin typeface="Ubuntu Light" panose="020B0304030602030204" pitchFamily="34" charset="0"/>
            </a:endParaRPr>
          </a:p>
        </p:txBody>
      </p:sp>
      <p:pic>
        <p:nvPicPr>
          <p:cNvPr id="1042" name="Picture 18">
            <a:extLst>
              <a:ext uri="{FF2B5EF4-FFF2-40B4-BE49-F238E27FC236}">
                <a16:creationId xmlns:a16="http://schemas.microsoft.com/office/drawing/2014/main" id="{274A2CEC-5775-95C7-54A6-1CE9D1774A5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057" t="36643" r="16915" b="37177"/>
          <a:stretch/>
        </p:blipFill>
        <p:spPr bwMode="auto">
          <a:xfrm>
            <a:off x="8853826" y="2218440"/>
            <a:ext cx="1770920" cy="38910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F47F5957-3B56-6F7E-3F99-034F0078A3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6618" y="3030018"/>
            <a:ext cx="1705335" cy="498944"/>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847326CE-3D7D-F56F-2941-B7E89F21005C}"/>
              </a:ext>
            </a:extLst>
          </p:cNvPr>
          <p:cNvSpPr txBox="1"/>
          <p:nvPr/>
        </p:nvSpPr>
        <p:spPr>
          <a:xfrm>
            <a:off x="838199" y="2051634"/>
            <a:ext cx="6701589" cy="1569660"/>
          </a:xfrm>
          <a:prstGeom prst="rect">
            <a:avLst/>
          </a:prstGeom>
          <a:noFill/>
        </p:spPr>
        <p:txBody>
          <a:bodyPr wrap="square">
            <a:spAutoFit/>
          </a:bodyPr>
          <a:lstStyle/>
          <a:p>
            <a:r>
              <a:rPr lang="sv-SE" sz="1600" b="1" dirty="0">
                <a:solidFill>
                  <a:schemeClr val="tx1">
                    <a:lumMod val="75000"/>
                    <a:lumOff val="25000"/>
                  </a:schemeClr>
                </a:solidFill>
                <a:effectLst/>
                <a:latin typeface="Ubuntu" panose="020B0504030602030204" pitchFamily="34" charset="0"/>
              </a:rPr>
              <a:t>VÅR MISSION:</a:t>
            </a:r>
            <a:endParaRPr lang="sv-SE" sz="1600" dirty="0">
              <a:solidFill>
                <a:schemeClr val="tx1">
                  <a:lumMod val="75000"/>
                  <a:lumOff val="25000"/>
                </a:schemeClr>
              </a:solidFill>
              <a:latin typeface="Ubuntu" panose="020B0504030602030204" pitchFamily="34" charset="0"/>
            </a:endParaRPr>
          </a:p>
          <a:p>
            <a:pPr algn="l"/>
            <a:r>
              <a:rPr lang="sv-SE" sz="4000" b="1" dirty="0">
                <a:solidFill>
                  <a:schemeClr val="tx1">
                    <a:lumMod val="75000"/>
                    <a:lumOff val="25000"/>
                  </a:schemeClr>
                </a:solidFill>
                <a:effectLst/>
                <a:latin typeface="Ubuntu" panose="020B0504030602030204" pitchFamily="34" charset="0"/>
              </a:rPr>
              <a:t>Alla bolag har råd med ett modernt affärssystem</a:t>
            </a:r>
          </a:p>
        </p:txBody>
      </p:sp>
    </p:spTree>
    <p:extLst>
      <p:ext uri="{BB962C8B-B14F-4D97-AF65-F5344CB8AC3E}">
        <p14:creationId xmlns:p14="http://schemas.microsoft.com/office/powerpoint/2010/main" val="3043695641"/>
      </p:ext>
    </p:extLst>
  </p:cSld>
  <p:clrMapOvr>
    <a:masterClrMapping/>
  </p:clrMapOvr>
  <mc:AlternateContent xmlns:mc="http://schemas.openxmlformats.org/markup-compatibility/2006" xmlns:p14="http://schemas.microsoft.com/office/powerpoint/2010/main">
    <mc:Choice Requires="p14">
      <p:transition spd="slow" p14:dur="2000" advTm="29733"/>
    </mc:Choice>
    <mc:Fallback xmlns="">
      <p:transition spd="slow" advTm="2973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med rundade hörn 4">
            <a:extLst>
              <a:ext uri="{FF2B5EF4-FFF2-40B4-BE49-F238E27FC236}">
                <a16:creationId xmlns:a16="http://schemas.microsoft.com/office/drawing/2014/main" id="{05F45D3B-62AA-7505-6A32-186C1D6D4B12}"/>
              </a:ext>
            </a:extLst>
          </p:cNvPr>
          <p:cNvSpPr/>
          <p:nvPr/>
        </p:nvSpPr>
        <p:spPr>
          <a:xfrm>
            <a:off x="2605549" y="2005781"/>
            <a:ext cx="2615380" cy="2312219"/>
          </a:xfrm>
          <a:prstGeom prst="roundRect">
            <a:avLst>
              <a:gd name="adj" fmla="val 10714"/>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3200" dirty="0"/>
              <a:t>Kostnads-centrum</a:t>
            </a:r>
          </a:p>
        </p:txBody>
      </p:sp>
      <p:sp>
        <p:nvSpPr>
          <p:cNvPr id="6" name="Rektangel med rundade hörn 5">
            <a:extLst>
              <a:ext uri="{FF2B5EF4-FFF2-40B4-BE49-F238E27FC236}">
                <a16:creationId xmlns:a16="http://schemas.microsoft.com/office/drawing/2014/main" id="{EF2B5B82-21AD-9966-A30C-FC88C0303FB8}"/>
              </a:ext>
            </a:extLst>
          </p:cNvPr>
          <p:cNvSpPr/>
          <p:nvPr/>
        </p:nvSpPr>
        <p:spPr>
          <a:xfrm>
            <a:off x="6907162" y="2005781"/>
            <a:ext cx="2615380" cy="2312219"/>
          </a:xfrm>
          <a:prstGeom prst="roundRect">
            <a:avLst>
              <a:gd name="adj" fmla="val 10714"/>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3200" dirty="0"/>
              <a:t>Strategiska resurser</a:t>
            </a:r>
          </a:p>
        </p:txBody>
      </p:sp>
      <p:sp>
        <p:nvSpPr>
          <p:cNvPr id="9" name="Triangel 8">
            <a:extLst>
              <a:ext uri="{FF2B5EF4-FFF2-40B4-BE49-F238E27FC236}">
                <a16:creationId xmlns:a16="http://schemas.microsoft.com/office/drawing/2014/main" id="{96809097-DCE1-FCE0-9FA6-086E2FF478E7}"/>
              </a:ext>
            </a:extLst>
          </p:cNvPr>
          <p:cNvSpPr/>
          <p:nvPr/>
        </p:nvSpPr>
        <p:spPr>
          <a:xfrm rot="5400000">
            <a:off x="5749413" y="2920181"/>
            <a:ext cx="629265" cy="577645"/>
          </a:xfrm>
          <a:prstGeom prst="triangl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473201276"/>
      </p:ext>
    </p:extLst>
  </p:cSld>
  <p:clrMapOvr>
    <a:masterClrMapping/>
  </p:clrMapOvr>
  <mc:AlternateContent xmlns:mc="http://schemas.openxmlformats.org/markup-compatibility/2006" xmlns:p14="http://schemas.microsoft.com/office/powerpoint/2010/main">
    <mc:Choice Requires="p14">
      <p:transition spd="slow" p14:dur="2000" advTm="68912"/>
    </mc:Choice>
    <mc:Fallback xmlns="">
      <p:transition spd="slow" advTm="6891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3C543A-2511-4094-24EE-7A463FFA3016}"/>
              </a:ext>
            </a:extLst>
          </p:cNvPr>
          <p:cNvSpPr>
            <a:spLocks noGrp="1"/>
          </p:cNvSpPr>
          <p:nvPr>
            <p:ph type="title"/>
          </p:nvPr>
        </p:nvSpPr>
        <p:spPr/>
        <p:txBody>
          <a:bodyPr>
            <a:normAutofit/>
          </a:bodyPr>
          <a:lstStyle/>
          <a:p>
            <a:r>
              <a:rPr lang="sv-SE" dirty="0"/>
              <a:t>Så ökar du din personals effektivitet </a:t>
            </a:r>
            <a:br>
              <a:rPr lang="sv-SE" dirty="0"/>
            </a:br>
            <a:r>
              <a:rPr lang="sv-SE" b="0" dirty="0"/>
              <a:t>Fem strategiska tips</a:t>
            </a:r>
          </a:p>
        </p:txBody>
      </p:sp>
      <p:grpSp>
        <p:nvGrpSpPr>
          <p:cNvPr id="4" name="Grupp 3">
            <a:extLst>
              <a:ext uri="{FF2B5EF4-FFF2-40B4-BE49-F238E27FC236}">
                <a16:creationId xmlns:a16="http://schemas.microsoft.com/office/drawing/2014/main" id="{C64984F5-0DDD-5724-DB5F-5F77247723A4}"/>
              </a:ext>
            </a:extLst>
          </p:cNvPr>
          <p:cNvGrpSpPr/>
          <p:nvPr/>
        </p:nvGrpSpPr>
        <p:grpSpPr>
          <a:xfrm>
            <a:off x="655819" y="2932139"/>
            <a:ext cx="1785521" cy="1804377"/>
            <a:chOff x="921291" y="2932139"/>
            <a:chExt cx="1785521" cy="1804377"/>
          </a:xfrm>
        </p:grpSpPr>
        <p:pic>
          <p:nvPicPr>
            <p:cNvPr id="20" name="Bildobjekt 19" descr="En bild som visar Teckensnitt, vit, Grafik, design&#10;&#10;Automatiskt genererad beskrivning">
              <a:extLst>
                <a:ext uri="{FF2B5EF4-FFF2-40B4-BE49-F238E27FC236}">
                  <a16:creationId xmlns:a16="http://schemas.microsoft.com/office/drawing/2014/main" id="{9FB43B33-34CE-211D-6BB9-1A9AB6938AC3}"/>
                </a:ext>
              </a:extLst>
            </p:cNvPr>
            <p:cNvPicPr>
              <a:picLocks noChangeAspect="1"/>
            </p:cNvPicPr>
            <p:nvPr/>
          </p:nvPicPr>
          <p:blipFill rotWithShape="1">
            <a:blip r:embed="rId4"/>
            <a:srcRect r="64048"/>
            <a:stretch/>
          </p:blipFill>
          <p:spPr>
            <a:xfrm>
              <a:off x="921291" y="2932139"/>
              <a:ext cx="1785521" cy="1325564"/>
            </a:xfrm>
            <a:prstGeom prst="rect">
              <a:avLst/>
            </a:prstGeom>
          </p:spPr>
        </p:pic>
        <p:sp>
          <p:nvSpPr>
            <p:cNvPr id="31" name="textruta 30">
              <a:extLst>
                <a:ext uri="{FF2B5EF4-FFF2-40B4-BE49-F238E27FC236}">
                  <a16:creationId xmlns:a16="http://schemas.microsoft.com/office/drawing/2014/main" id="{56F6AC20-4EFA-F830-3D1C-4A98DC291DC4}"/>
                </a:ext>
              </a:extLst>
            </p:cNvPr>
            <p:cNvSpPr txBox="1"/>
            <p:nvPr/>
          </p:nvSpPr>
          <p:spPr>
            <a:xfrm>
              <a:off x="1183910" y="4397962"/>
              <a:ext cx="1260281" cy="338554"/>
            </a:xfrm>
            <a:prstGeom prst="rect">
              <a:avLst/>
            </a:prstGeom>
            <a:noFill/>
          </p:spPr>
          <p:txBody>
            <a:bodyPr wrap="none" rtlCol="0">
              <a:spAutoFit/>
            </a:bodyPr>
            <a:lstStyle/>
            <a:p>
              <a:pPr algn="ctr"/>
              <a:r>
                <a:rPr lang="sv-SE" sz="1600" dirty="0">
                  <a:latin typeface="Ubuntu Light" panose="020B0304030602030204" pitchFamily="34" charset="0"/>
                </a:rPr>
                <a:t>Beslutsstöd</a:t>
              </a:r>
            </a:p>
          </p:txBody>
        </p:sp>
      </p:grpSp>
      <p:grpSp>
        <p:nvGrpSpPr>
          <p:cNvPr id="3" name="Grupp 2">
            <a:extLst>
              <a:ext uri="{FF2B5EF4-FFF2-40B4-BE49-F238E27FC236}">
                <a16:creationId xmlns:a16="http://schemas.microsoft.com/office/drawing/2014/main" id="{DFCFCA46-92AF-12A0-F96B-F84A0E6084EB}"/>
              </a:ext>
            </a:extLst>
          </p:cNvPr>
          <p:cNvGrpSpPr/>
          <p:nvPr/>
        </p:nvGrpSpPr>
        <p:grpSpPr>
          <a:xfrm>
            <a:off x="3008432" y="2909935"/>
            <a:ext cx="1659610" cy="1826581"/>
            <a:chOff x="3273904" y="2909935"/>
            <a:chExt cx="1659610" cy="1826581"/>
          </a:xfrm>
        </p:grpSpPr>
        <p:pic>
          <p:nvPicPr>
            <p:cNvPr id="22" name="Bildobjekt 21" descr="En bild som visar Teckensnitt, vit, symbol, Grafik&#10;&#10;Automatiskt genererad beskrivning">
              <a:extLst>
                <a:ext uri="{FF2B5EF4-FFF2-40B4-BE49-F238E27FC236}">
                  <a16:creationId xmlns:a16="http://schemas.microsoft.com/office/drawing/2014/main" id="{93EDB39A-31D7-F270-8133-901C4E2A7A02}"/>
                </a:ext>
              </a:extLst>
            </p:cNvPr>
            <p:cNvPicPr>
              <a:picLocks noChangeAspect="1"/>
            </p:cNvPicPr>
            <p:nvPr/>
          </p:nvPicPr>
          <p:blipFill rotWithShape="1">
            <a:blip r:embed="rId5"/>
            <a:srcRect r="71903"/>
            <a:stretch/>
          </p:blipFill>
          <p:spPr>
            <a:xfrm>
              <a:off x="3538108" y="2909935"/>
              <a:ext cx="1395406" cy="1325564"/>
            </a:xfrm>
            <a:prstGeom prst="rect">
              <a:avLst/>
            </a:prstGeom>
          </p:spPr>
        </p:pic>
        <p:sp>
          <p:nvSpPr>
            <p:cNvPr id="33" name="textruta 32">
              <a:extLst>
                <a:ext uri="{FF2B5EF4-FFF2-40B4-BE49-F238E27FC236}">
                  <a16:creationId xmlns:a16="http://schemas.microsoft.com/office/drawing/2014/main" id="{1DA2EF0B-4061-EB78-BC76-5C662824D0BA}"/>
                </a:ext>
              </a:extLst>
            </p:cNvPr>
            <p:cNvSpPr txBox="1"/>
            <p:nvPr/>
          </p:nvSpPr>
          <p:spPr>
            <a:xfrm>
              <a:off x="3273904" y="4397962"/>
              <a:ext cx="1630575" cy="338554"/>
            </a:xfrm>
            <a:prstGeom prst="rect">
              <a:avLst/>
            </a:prstGeom>
            <a:noFill/>
          </p:spPr>
          <p:txBody>
            <a:bodyPr wrap="none" rtlCol="0">
              <a:spAutoFit/>
            </a:bodyPr>
            <a:lstStyle/>
            <a:p>
              <a:pPr algn="ctr"/>
              <a:r>
                <a:rPr lang="sv-SE" sz="1600" dirty="0">
                  <a:latin typeface="Ubuntu Light" panose="020B0304030602030204" pitchFamily="34" charset="0"/>
                </a:rPr>
                <a:t>Prognostisering</a:t>
              </a:r>
            </a:p>
          </p:txBody>
        </p:sp>
      </p:grpSp>
      <p:grpSp>
        <p:nvGrpSpPr>
          <p:cNvPr id="5" name="Grupp 4">
            <a:extLst>
              <a:ext uri="{FF2B5EF4-FFF2-40B4-BE49-F238E27FC236}">
                <a16:creationId xmlns:a16="http://schemas.microsoft.com/office/drawing/2014/main" id="{67955198-9B81-993F-CC4D-689F4CFF148F}"/>
              </a:ext>
            </a:extLst>
          </p:cNvPr>
          <p:cNvGrpSpPr/>
          <p:nvPr/>
        </p:nvGrpSpPr>
        <p:grpSpPr>
          <a:xfrm>
            <a:off x="5209601" y="2932139"/>
            <a:ext cx="1759969" cy="1804377"/>
            <a:chOff x="5475073" y="2932139"/>
            <a:chExt cx="1759969" cy="1804377"/>
          </a:xfrm>
        </p:grpSpPr>
        <p:pic>
          <p:nvPicPr>
            <p:cNvPr id="24" name="Bildobjekt 23" descr="En bild som visar Teckensnitt, vit, logotyp, Grafik&#10;&#10;Automatiskt genererad beskrivning">
              <a:extLst>
                <a:ext uri="{FF2B5EF4-FFF2-40B4-BE49-F238E27FC236}">
                  <a16:creationId xmlns:a16="http://schemas.microsoft.com/office/drawing/2014/main" id="{10CC18BE-1C14-EAF0-B8F6-403928939800}"/>
                </a:ext>
              </a:extLst>
            </p:cNvPr>
            <p:cNvPicPr>
              <a:picLocks noChangeAspect="1"/>
            </p:cNvPicPr>
            <p:nvPr/>
          </p:nvPicPr>
          <p:blipFill rotWithShape="1">
            <a:blip r:embed="rId6"/>
            <a:srcRect r="71903"/>
            <a:stretch/>
          </p:blipFill>
          <p:spPr>
            <a:xfrm>
              <a:off x="5606330" y="2932139"/>
              <a:ext cx="1395406" cy="1325564"/>
            </a:xfrm>
            <a:prstGeom prst="rect">
              <a:avLst/>
            </a:prstGeom>
          </p:spPr>
        </p:pic>
        <p:sp>
          <p:nvSpPr>
            <p:cNvPr id="35" name="textruta 34">
              <a:extLst>
                <a:ext uri="{FF2B5EF4-FFF2-40B4-BE49-F238E27FC236}">
                  <a16:creationId xmlns:a16="http://schemas.microsoft.com/office/drawing/2014/main" id="{6011131B-BC85-E6BE-6301-E7F3A4835357}"/>
                </a:ext>
              </a:extLst>
            </p:cNvPr>
            <p:cNvSpPr txBox="1"/>
            <p:nvPr/>
          </p:nvSpPr>
          <p:spPr>
            <a:xfrm>
              <a:off x="5475073" y="4397962"/>
              <a:ext cx="1759969" cy="338554"/>
            </a:xfrm>
            <a:prstGeom prst="rect">
              <a:avLst/>
            </a:prstGeom>
            <a:noFill/>
          </p:spPr>
          <p:txBody>
            <a:bodyPr wrap="none" rtlCol="0">
              <a:spAutoFit/>
            </a:bodyPr>
            <a:lstStyle/>
            <a:p>
              <a:pPr algn="ctr"/>
              <a:r>
                <a:rPr lang="sv-SE" sz="1600" dirty="0">
                  <a:latin typeface="Ubuntu Light" panose="020B0304030602030204" pitchFamily="34" charset="0"/>
                </a:rPr>
                <a:t>Kostnadsstruktur</a:t>
              </a:r>
            </a:p>
          </p:txBody>
        </p:sp>
      </p:grpSp>
      <p:grpSp>
        <p:nvGrpSpPr>
          <p:cNvPr id="6" name="Grupp 5">
            <a:extLst>
              <a:ext uri="{FF2B5EF4-FFF2-40B4-BE49-F238E27FC236}">
                <a16:creationId xmlns:a16="http://schemas.microsoft.com/office/drawing/2014/main" id="{DBB2B7A9-DB0A-5742-03DB-8E408CA89270}"/>
              </a:ext>
            </a:extLst>
          </p:cNvPr>
          <p:cNvGrpSpPr/>
          <p:nvPr/>
        </p:nvGrpSpPr>
        <p:grpSpPr>
          <a:xfrm>
            <a:off x="7400444" y="2966551"/>
            <a:ext cx="1910011" cy="1769965"/>
            <a:chOff x="7665916" y="2966551"/>
            <a:chExt cx="1910011" cy="1769965"/>
          </a:xfrm>
        </p:grpSpPr>
        <p:pic>
          <p:nvPicPr>
            <p:cNvPr id="26" name="Bildobjekt 25" descr="En bild som visar vit, Teckensnitt, symbol, design&#10;&#10;Automatiskt genererad beskrivning">
              <a:extLst>
                <a:ext uri="{FF2B5EF4-FFF2-40B4-BE49-F238E27FC236}">
                  <a16:creationId xmlns:a16="http://schemas.microsoft.com/office/drawing/2014/main" id="{548C819F-F380-1226-2BB1-1A047D6A69A4}"/>
                </a:ext>
              </a:extLst>
            </p:cNvPr>
            <p:cNvPicPr>
              <a:picLocks noChangeAspect="1"/>
            </p:cNvPicPr>
            <p:nvPr/>
          </p:nvPicPr>
          <p:blipFill rotWithShape="1">
            <a:blip r:embed="rId7"/>
            <a:srcRect r="71903"/>
            <a:stretch/>
          </p:blipFill>
          <p:spPr>
            <a:xfrm>
              <a:off x="8014320" y="2966551"/>
              <a:ext cx="1395406" cy="1325564"/>
            </a:xfrm>
            <a:prstGeom prst="rect">
              <a:avLst/>
            </a:prstGeom>
          </p:spPr>
        </p:pic>
        <p:sp>
          <p:nvSpPr>
            <p:cNvPr id="37" name="textruta 36">
              <a:extLst>
                <a:ext uri="{FF2B5EF4-FFF2-40B4-BE49-F238E27FC236}">
                  <a16:creationId xmlns:a16="http://schemas.microsoft.com/office/drawing/2014/main" id="{DC1C6C41-04F1-2C23-662F-8303C6B21D7E}"/>
                </a:ext>
              </a:extLst>
            </p:cNvPr>
            <p:cNvSpPr txBox="1"/>
            <p:nvPr/>
          </p:nvSpPr>
          <p:spPr>
            <a:xfrm>
              <a:off x="7665916" y="4397962"/>
              <a:ext cx="1910011" cy="338554"/>
            </a:xfrm>
            <a:prstGeom prst="rect">
              <a:avLst/>
            </a:prstGeom>
            <a:noFill/>
          </p:spPr>
          <p:txBody>
            <a:bodyPr wrap="none" rtlCol="0">
              <a:spAutoFit/>
            </a:bodyPr>
            <a:lstStyle/>
            <a:p>
              <a:pPr algn="ctr"/>
              <a:r>
                <a:rPr lang="sv-SE" sz="1600" dirty="0">
                  <a:latin typeface="Ubuntu Light" panose="020B0304030602030204" pitchFamily="34" charset="0"/>
                </a:rPr>
                <a:t>Personalutveckling</a:t>
              </a:r>
            </a:p>
          </p:txBody>
        </p:sp>
      </p:grpSp>
      <p:grpSp>
        <p:nvGrpSpPr>
          <p:cNvPr id="7" name="Grupp 6">
            <a:extLst>
              <a:ext uri="{FF2B5EF4-FFF2-40B4-BE49-F238E27FC236}">
                <a16:creationId xmlns:a16="http://schemas.microsoft.com/office/drawing/2014/main" id="{00599172-6082-76E6-6402-E7FF8C4A5782}"/>
              </a:ext>
            </a:extLst>
          </p:cNvPr>
          <p:cNvGrpSpPr/>
          <p:nvPr/>
        </p:nvGrpSpPr>
        <p:grpSpPr>
          <a:xfrm>
            <a:off x="9899220" y="2967965"/>
            <a:ext cx="1409939" cy="1771491"/>
            <a:chOff x="10164692" y="2967965"/>
            <a:chExt cx="1409939" cy="1771491"/>
          </a:xfrm>
        </p:grpSpPr>
        <p:pic>
          <p:nvPicPr>
            <p:cNvPr id="28" name="Bildobjekt 27" descr="En bild som visar symbol, vit, skiss, design&#10;&#10;Automatiskt genererad beskrivning">
              <a:extLst>
                <a:ext uri="{FF2B5EF4-FFF2-40B4-BE49-F238E27FC236}">
                  <a16:creationId xmlns:a16="http://schemas.microsoft.com/office/drawing/2014/main" id="{EE45FE99-83BC-55F9-1E51-2D0135CB4B12}"/>
                </a:ext>
              </a:extLst>
            </p:cNvPr>
            <p:cNvPicPr>
              <a:picLocks noChangeAspect="1"/>
            </p:cNvPicPr>
            <p:nvPr/>
          </p:nvPicPr>
          <p:blipFill rotWithShape="1">
            <a:blip r:embed="rId8"/>
            <a:srcRect r="71903"/>
            <a:stretch/>
          </p:blipFill>
          <p:spPr>
            <a:xfrm>
              <a:off x="10164692" y="2967965"/>
              <a:ext cx="1395406" cy="1325564"/>
            </a:xfrm>
            <a:prstGeom prst="rect">
              <a:avLst/>
            </a:prstGeom>
          </p:spPr>
        </p:pic>
        <p:sp>
          <p:nvSpPr>
            <p:cNvPr id="39" name="textruta 38">
              <a:extLst>
                <a:ext uri="{FF2B5EF4-FFF2-40B4-BE49-F238E27FC236}">
                  <a16:creationId xmlns:a16="http://schemas.microsoft.com/office/drawing/2014/main" id="{C910E06A-8F43-D6C7-55BB-DD08A55DA023}"/>
                </a:ext>
              </a:extLst>
            </p:cNvPr>
            <p:cNvSpPr txBox="1"/>
            <p:nvPr/>
          </p:nvSpPr>
          <p:spPr>
            <a:xfrm>
              <a:off x="10198933" y="4400902"/>
              <a:ext cx="1375698" cy="338554"/>
            </a:xfrm>
            <a:prstGeom prst="rect">
              <a:avLst/>
            </a:prstGeom>
            <a:noFill/>
          </p:spPr>
          <p:txBody>
            <a:bodyPr wrap="none" rtlCol="0">
              <a:spAutoFit/>
            </a:bodyPr>
            <a:lstStyle/>
            <a:p>
              <a:pPr algn="ctr"/>
              <a:r>
                <a:rPr lang="sv-SE" sz="1600" dirty="0">
                  <a:latin typeface="Ubuntu Light" panose="020B0304030602030204" pitchFamily="34" charset="0"/>
                </a:rPr>
                <a:t>Kundnöjdhet</a:t>
              </a:r>
            </a:p>
          </p:txBody>
        </p:sp>
      </p:grpSp>
    </p:spTree>
    <p:custDataLst>
      <p:tags r:id="rId1"/>
    </p:custDataLst>
    <p:extLst>
      <p:ext uri="{BB962C8B-B14F-4D97-AF65-F5344CB8AC3E}">
        <p14:creationId xmlns:p14="http://schemas.microsoft.com/office/powerpoint/2010/main" val="844434283"/>
      </p:ext>
    </p:extLst>
  </p:cSld>
  <p:clrMapOvr>
    <a:masterClrMapping/>
  </p:clrMapOvr>
  <mc:AlternateContent xmlns:mc="http://schemas.openxmlformats.org/markup-compatibility/2006" xmlns:p14="http://schemas.microsoft.com/office/powerpoint/2010/main">
    <mc:Choice Requires="p14">
      <p:transition spd="slow" p14:dur="2000" advTm="61247"/>
    </mc:Choice>
    <mc:Fallback xmlns="">
      <p:transition spd="slow" advTm="612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D66716-1DC1-1FB0-9B3E-3808506FDA5B}"/>
              </a:ext>
            </a:extLst>
          </p:cNvPr>
          <p:cNvSpPr>
            <a:spLocks noGrp="1"/>
          </p:cNvSpPr>
          <p:nvPr>
            <p:ph type="title"/>
          </p:nvPr>
        </p:nvSpPr>
        <p:spPr/>
        <p:txBody>
          <a:bodyPr/>
          <a:lstStyle/>
          <a:p>
            <a:r>
              <a:rPr lang="sv-SE" dirty="0"/>
              <a:t>Förbättra beslutsfattandet med djupare dataanalys</a:t>
            </a:r>
          </a:p>
        </p:txBody>
      </p:sp>
      <p:sp>
        <p:nvSpPr>
          <p:cNvPr id="3" name="Platshållare för innehåll 2">
            <a:extLst>
              <a:ext uri="{FF2B5EF4-FFF2-40B4-BE49-F238E27FC236}">
                <a16:creationId xmlns:a16="http://schemas.microsoft.com/office/drawing/2014/main" id="{97914B15-C064-D65D-5E88-07B4D11D6B86}"/>
              </a:ext>
            </a:extLst>
          </p:cNvPr>
          <p:cNvSpPr>
            <a:spLocks noGrp="1"/>
          </p:cNvSpPr>
          <p:nvPr>
            <p:ph idx="1"/>
          </p:nvPr>
        </p:nvSpPr>
        <p:spPr/>
        <p:txBody>
          <a:bodyPr/>
          <a:lstStyle/>
          <a:p>
            <a:pPr marL="514350" indent="-514350">
              <a:buFont typeface="+mj-lt"/>
              <a:buAutoNum type="arabicPeriod"/>
            </a:pPr>
            <a:r>
              <a:rPr lang="sv-SE" dirty="0">
                <a:latin typeface="Ubuntu Light" panose="020B0304030602030204" pitchFamily="34" charset="0"/>
              </a:rPr>
              <a:t>Centralisera dina datakällor</a:t>
            </a:r>
          </a:p>
          <a:p>
            <a:pPr marL="514350" indent="-514350">
              <a:buFont typeface="+mj-lt"/>
              <a:buAutoNum type="arabicPeriod"/>
            </a:pPr>
            <a:r>
              <a:rPr lang="sv-SE" dirty="0">
                <a:latin typeface="Ubuntu Light" panose="020B0304030602030204" pitchFamily="34" charset="0"/>
              </a:rPr>
              <a:t>Implementera realtidsanalys</a:t>
            </a:r>
          </a:p>
          <a:p>
            <a:pPr marL="514350" indent="-514350">
              <a:buFont typeface="+mj-lt"/>
              <a:buAutoNum type="arabicPeriod"/>
            </a:pPr>
            <a:r>
              <a:rPr lang="sv-SE" dirty="0">
                <a:latin typeface="Ubuntu Light" panose="020B0304030602030204" pitchFamily="34" charset="0"/>
              </a:rPr>
              <a:t>Använd prediktiv analys</a:t>
            </a:r>
          </a:p>
          <a:p>
            <a:pPr marL="514350" indent="-514350">
              <a:buFont typeface="+mj-lt"/>
              <a:buAutoNum type="arabicPeriod"/>
            </a:pPr>
            <a:r>
              <a:rPr lang="sv-SE" dirty="0">
                <a:latin typeface="Ubuntu Light" panose="020B0304030602030204" pitchFamily="34" charset="0"/>
              </a:rPr>
              <a:t>Främja en data-driven kultur</a:t>
            </a:r>
          </a:p>
          <a:p>
            <a:pPr marL="514350" indent="-514350">
              <a:buFont typeface="+mj-lt"/>
              <a:buAutoNum type="arabicPeriod"/>
            </a:pPr>
            <a:r>
              <a:rPr lang="sv-SE" dirty="0">
                <a:latin typeface="Ubuntu Light" panose="020B0304030602030204" pitchFamily="34" charset="0"/>
              </a:rPr>
              <a:t>Utveckla anpassade rapporter</a:t>
            </a:r>
          </a:p>
        </p:txBody>
      </p:sp>
      <p:pic>
        <p:nvPicPr>
          <p:cNvPr id="11" name="Bildobjekt 10" descr="En bild som visar Teckensnitt, vit, Grafik, design&#10;&#10;Automatiskt genererad beskrivning">
            <a:extLst>
              <a:ext uri="{FF2B5EF4-FFF2-40B4-BE49-F238E27FC236}">
                <a16:creationId xmlns:a16="http://schemas.microsoft.com/office/drawing/2014/main" id="{677C03B8-66B3-22B5-FFB7-64504D433BE1}"/>
              </a:ext>
            </a:extLst>
          </p:cNvPr>
          <p:cNvPicPr>
            <a:picLocks noChangeAspect="1"/>
          </p:cNvPicPr>
          <p:nvPr/>
        </p:nvPicPr>
        <p:blipFill rotWithShape="1">
          <a:blip r:embed="rId4"/>
          <a:srcRect r="64048"/>
          <a:stretch/>
        </p:blipFill>
        <p:spPr>
          <a:xfrm>
            <a:off x="7960712" y="1825625"/>
            <a:ext cx="3152680" cy="2340538"/>
          </a:xfrm>
          <a:prstGeom prst="rect">
            <a:avLst/>
          </a:prstGeom>
        </p:spPr>
      </p:pic>
    </p:spTree>
    <p:custDataLst>
      <p:tags r:id="rId1"/>
    </p:custDataLst>
    <p:extLst>
      <p:ext uri="{BB962C8B-B14F-4D97-AF65-F5344CB8AC3E}">
        <p14:creationId xmlns:p14="http://schemas.microsoft.com/office/powerpoint/2010/main" val="184730219"/>
      </p:ext>
    </p:extLst>
  </p:cSld>
  <p:clrMapOvr>
    <a:masterClrMapping/>
  </p:clrMapOvr>
  <mc:AlternateContent xmlns:mc="http://schemas.openxmlformats.org/markup-compatibility/2006" xmlns:p14="http://schemas.microsoft.com/office/powerpoint/2010/main">
    <mc:Choice Requires="p14">
      <p:transition spd="slow" p14:dur="2000" advTm="112813"/>
    </mc:Choice>
    <mc:Fallback xmlns="">
      <p:transition spd="slow" advTm="1128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297E27-B728-2743-4CB6-90C8599FD1D9}"/>
              </a:ext>
            </a:extLst>
          </p:cNvPr>
          <p:cNvSpPr>
            <a:spLocks noGrp="1"/>
          </p:cNvSpPr>
          <p:nvPr>
            <p:ph type="title"/>
          </p:nvPr>
        </p:nvSpPr>
        <p:spPr/>
        <p:txBody>
          <a:bodyPr/>
          <a:lstStyle/>
          <a:p>
            <a:r>
              <a:rPr lang="sv-SE" dirty="0"/>
              <a:t>Omfattande strategisk planering och prognostisering</a:t>
            </a:r>
          </a:p>
        </p:txBody>
      </p:sp>
      <p:sp>
        <p:nvSpPr>
          <p:cNvPr id="3" name="Platshållare för innehåll 2">
            <a:extLst>
              <a:ext uri="{FF2B5EF4-FFF2-40B4-BE49-F238E27FC236}">
                <a16:creationId xmlns:a16="http://schemas.microsoft.com/office/drawing/2014/main" id="{E33D4396-6771-4C8E-6C6A-1EA4B412D40B}"/>
              </a:ext>
            </a:extLst>
          </p:cNvPr>
          <p:cNvSpPr>
            <a:spLocks noGrp="1"/>
          </p:cNvSpPr>
          <p:nvPr>
            <p:ph idx="1"/>
          </p:nvPr>
        </p:nvSpPr>
        <p:spPr/>
        <p:txBody>
          <a:bodyPr/>
          <a:lstStyle/>
          <a:p>
            <a:pPr marL="514350" indent="-514350">
              <a:buFont typeface="+mj-lt"/>
              <a:buAutoNum type="arabicPeriod"/>
            </a:pPr>
            <a:r>
              <a:rPr lang="sv-SE" dirty="0"/>
              <a:t>Utrusta ditt team med rätt verktyg</a:t>
            </a:r>
          </a:p>
          <a:p>
            <a:pPr marL="514350" indent="-514350">
              <a:buFont typeface="+mj-lt"/>
              <a:buAutoNum type="arabicPeriod"/>
            </a:pPr>
            <a:r>
              <a:rPr lang="sv-SE" dirty="0"/>
              <a:t>Skapa en kultur av kontinuerligt lärande</a:t>
            </a:r>
          </a:p>
          <a:p>
            <a:pPr marL="514350" indent="-514350">
              <a:buFont typeface="+mj-lt"/>
              <a:buAutoNum type="arabicPeriod"/>
            </a:pPr>
            <a:r>
              <a:rPr lang="sv-SE" dirty="0"/>
              <a:t>Engagera hela företaget</a:t>
            </a:r>
          </a:p>
          <a:p>
            <a:pPr marL="514350" indent="-514350">
              <a:buFont typeface="+mj-lt"/>
              <a:buAutoNum type="arabicPeriod"/>
            </a:pPr>
            <a:r>
              <a:rPr lang="sv-SE" dirty="0"/>
              <a:t>Använd scenarioanalys för framtida beredskap</a:t>
            </a:r>
          </a:p>
          <a:p>
            <a:pPr marL="514350" indent="-514350">
              <a:buFont typeface="+mj-lt"/>
              <a:buAutoNum type="arabicPeriod"/>
            </a:pPr>
            <a:r>
              <a:rPr lang="sv-SE" dirty="0"/>
              <a:t>Gör regelbundna översyner och justeringar</a:t>
            </a:r>
          </a:p>
        </p:txBody>
      </p:sp>
      <p:pic>
        <p:nvPicPr>
          <p:cNvPr id="5" name="Bildobjekt 4" descr="En bild som visar Teckensnitt, vit, symbol, Grafik&#10;&#10;Automatiskt genererad beskrivning">
            <a:extLst>
              <a:ext uri="{FF2B5EF4-FFF2-40B4-BE49-F238E27FC236}">
                <a16:creationId xmlns:a16="http://schemas.microsoft.com/office/drawing/2014/main" id="{AB3E2D51-BA1C-89F7-9A44-126D58E40407}"/>
              </a:ext>
            </a:extLst>
          </p:cNvPr>
          <p:cNvPicPr>
            <a:picLocks noChangeAspect="1"/>
          </p:cNvPicPr>
          <p:nvPr/>
        </p:nvPicPr>
        <p:blipFill rotWithShape="1">
          <a:blip r:embed="rId4"/>
          <a:srcRect r="71903"/>
          <a:stretch/>
        </p:blipFill>
        <p:spPr>
          <a:xfrm>
            <a:off x="8835023" y="1690688"/>
            <a:ext cx="2617100" cy="2486111"/>
          </a:xfrm>
          <a:prstGeom prst="rect">
            <a:avLst/>
          </a:prstGeom>
        </p:spPr>
      </p:pic>
    </p:spTree>
    <p:custDataLst>
      <p:tags r:id="rId1"/>
    </p:custDataLst>
    <p:extLst>
      <p:ext uri="{BB962C8B-B14F-4D97-AF65-F5344CB8AC3E}">
        <p14:creationId xmlns:p14="http://schemas.microsoft.com/office/powerpoint/2010/main" val="699409831"/>
      </p:ext>
    </p:extLst>
  </p:cSld>
  <p:clrMapOvr>
    <a:masterClrMapping/>
  </p:clrMapOvr>
  <mc:AlternateContent xmlns:mc="http://schemas.openxmlformats.org/markup-compatibility/2006" xmlns:p14="http://schemas.microsoft.com/office/powerpoint/2010/main">
    <mc:Choice Requires="p14">
      <p:transition spd="slow" p14:dur="2000" advTm="149219"/>
    </mc:Choice>
    <mc:Fallback xmlns="">
      <p:transition spd="slow" advTm="1492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FFF36B-136C-B8BB-7460-ABF206CAE608}"/>
              </a:ext>
            </a:extLst>
          </p:cNvPr>
          <p:cNvSpPr>
            <a:spLocks noGrp="1"/>
          </p:cNvSpPr>
          <p:nvPr>
            <p:ph type="title"/>
          </p:nvPr>
        </p:nvSpPr>
        <p:spPr/>
        <p:txBody>
          <a:bodyPr/>
          <a:lstStyle/>
          <a:p>
            <a:r>
              <a:rPr lang="sv-SE" dirty="0"/>
              <a:t>Optimera företagets kostnadsstruktur</a:t>
            </a:r>
          </a:p>
        </p:txBody>
      </p:sp>
      <p:sp>
        <p:nvSpPr>
          <p:cNvPr id="3" name="Platshållare för innehåll 2">
            <a:extLst>
              <a:ext uri="{FF2B5EF4-FFF2-40B4-BE49-F238E27FC236}">
                <a16:creationId xmlns:a16="http://schemas.microsoft.com/office/drawing/2014/main" id="{2CAB1B52-8212-AF8A-D6E7-AE6CDCC8BA4B}"/>
              </a:ext>
            </a:extLst>
          </p:cNvPr>
          <p:cNvSpPr>
            <a:spLocks noGrp="1"/>
          </p:cNvSpPr>
          <p:nvPr>
            <p:ph idx="1"/>
          </p:nvPr>
        </p:nvSpPr>
        <p:spPr/>
        <p:txBody>
          <a:bodyPr/>
          <a:lstStyle/>
          <a:p>
            <a:pPr marL="514350" indent="-514350">
              <a:buFont typeface="+mj-lt"/>
              <a:buAutoNum type="arabicPeriod"/>
            </a:pPr>
            <a:r>
              <a:rPr lang="sv-SE" dirty="0"/>
              <a:t>Granska och förhandla om leverantörsavtal</a:t>
            </a:r>
          </a:p>
          <a:p>
            <a:pPr marL="514350" indent="-514350">
              <a:buFont typeface="+mj-lt"/>
              <a:buAutoNum type="arabicPeriod"/>
            </a:pPr>
            <a:r>
              <a:rPr lang="sv-SE" dirty="0"/>
              <a:t>Identifiera och eliminera </a:t>
            </a:r>
            <a:r>
              <a:rPr lang="sv-SE" dirty="0" err="1"/>
              <a:t>ineffektiviteter</a:t>
            </a:r>
            <a:endParaRPr lang="sv-SE" dirty="0"/>
          </a:p>
          <a:p>
            <a:pPr marL="514350" indent="-514350">
              <a:buFont typeface="+mj-lt"/>
              <a:buAutoNum type="arabicPeriod"/>
            </a:pPr>
            <a:r>
              <a:rPr lang="sv-SE" dirty="0"/>
              <a:t>Investera i teknologi och automatisering</a:t>
            </a:r>
          </a:p>
          <a:p>
            <a:pPr marL="514350" indent="-514350">
              <a:buFont typeface="+mj-lt"/>
              <a:buAutoNum type="arabicPeriod"/>
            </a:pPr>
            <a:r>
              <a:rPr lang="sv-SE" dirty="0"/>
              <a:t>Strategisk tillgångshantering</a:t>
            </a:r>
          </a:p>
          <a:p>
            <a:pPr marL="514350" indent="-514350">
              <a:buFont typeface="+mj-lt"/>
              <a:buAutoNum type="arabicPeriod"/>
            </a:pPr>
            <a:r>
              <a:rPr lang="sv-SE" dirty="0"/>
              <a:t>Skapa en kultur av kostnadsmedvetenhet</a:t>
            </a:r>
          </a:p>
        </p:txBody>
      </p:sp>
      <p:pic>
        <p:nvPicPr>
          <p:cNvPr id="5" name="Bildobjekt 4" descr="En bild som visar Teckensnitt, vit, logotyp, Grafik&#10;&#10;Automatiskt genererad beskrivning">
            <a:extLst>
              <a:ext uri="{FF2B5EF4-FFF2-40B4-BE49-F238E27FC236}">
                <a16:creationId xmlns:a16="http://schemas.microsoft.com/office/drawing/2014/main" id="{F8392988-5623-74E9-C9CE-6EEC83F76152}"/>
              </a:ext>
            </a:extLst>
          </p:cNvPr>
          <p:cNvPicPr>
            <a:picLocks noChangeAspect="1"/>
          </p:cNvPicPr>
          <p:nvPr/>
        </p:nvPicPr>
        <p:blipFill rotWithShape="1">
          <a:blip r:embed="rId4"/>
          <a:srcRect r="71903"/>
          <a:stretch/>
        </p:blipFill>
        <p:spPr>
          <a:xfrm>
            <a:off x="8173765" y="1825625"/>
            <a:ext cx="2558138" cy="2430100"/>
          </a:xfrm>
          <a:prstGeom prst="rect">
            <a:avLst/>
          </a:prstGeom>
        </p:spPr>
      </p:pic>
    </p:spTree>
    <p:custDataLst>
      <p:tags r:id="rId1"/>
    </p:custDataLst>
    <p:extLst>
      <p:ext uri="{BB962C8B-B14F-4D97-AF65-F5344CB8AC3E}">
        <p14:creationId xmlns:p14="http://schemas.microsoft.com/office/powerpoint/2010/main" val="2415755447"/>
      </p:ext>
    </p:extLst>
  </p:cSld>
  <p:clrMapOvr>
    <a:masterClrMapping/>
  </p:clrMapOvr>
  <mc:AlternateContent xmlns:mc="http://schemas.openxmlformats.org/markup-compatibility/2006" xmlns:p14="http://schemas.microsoft.com/office/powerpoint/2010/main">
    <mc:Choice Requires="p14">
      <p:transition spd="slow" p14:dur="2000" advTm="107433"/>
    </mc:Choice>
    <mc:Fallback xmlns="">
      <p:transition spd="slow" advTm="1074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C4255D-6797-FDBD-06D2-1B6E475978C3}"/>
              </a:ext>
            </a:extLst>
          </p:cNvPr>
          <p:cNvSpPr>
            <a:spLocks noGrp="1"/>
          </p:cNvSpPr>
          <p:nvPr>
            <p:ph type="title"/>
          </p:nvPr>
        </p:nvSpPr>
        <p:spPr/>
        <p:txBody>
          <a:bodyPr/>
          <a:lstStyle/>
          <a:p>
            <a:r>
              <a:rPr lang="sv-SE" dirty="0"/>
              <a:t>Prioritera personalutveckling och kompetensförbättring</a:t>
            </a:r>
          </a:p>
        </p:txBody>
      </p:sp>
      <p:sp>
        <p:nvSpPr>
          <p:cNvPr id="3" name="Platshållare för innehåll 2">
            <a:extLst>
              <a:ext uri="{FF2B5EF4-FFF2-40B4-BE49-F238E27FC236}">
                <a16:creationId xmlns:a16="http://schemas.microsoft.com/office/drawing/2014/main" id="{E4C1F005-9F73-7657-B385-A2B18B7F674D}"/>
              </a:ext>
            </a:extLst>
          </p:cNvPr>
          <p:cNvSpPr>
            <a:spLocks noGrp="1"/>
          </p:cNvSpPr>
          <p:nvPr>
            <p:ph idx="1"/>
          </p:nvPr>
        </p:nvSpPr>
        <p:spPr/>
        <p:txBody>
          <a:bodyPr/>
          <a:lstStyle/>
          <a:p>
            <a:pPr marL="514350" indent="-514350">
              <a:buFont typeface="+mj-lt"/>
              <a:buAutoNum type="arabicPeriod"/>
            </a:pPr>
            <a:r>
              <a:rPr lang="sv-SE" dirty="0"/>
              <a:t>Anamma en kultur av kontinuerligt lärande</a:t>
            </a:r>
          </a:p>
          <a:p>
            <a:pPr marL="514350" indent="-514350">
              <a:buFont typeface="+mj-lt"/>
              <a:buAutoNum type="arabicPeriod"/>
            </a:pPr>
            <a:r>
              <a:rPr lang="sv-SE" dirty="0"/>
              <a:t>Satsa på relevanta certifieringar och utbildningar</a:t>
            </a:r>
          </a:p>
          <a:p>
            <a:pPr marL="514350" indent="-514350">
              <a:buFont typeface="+mj-lt"/>
              <a:buAutoNum type="arabicPeriod"/>
            </a:pPr>
            <a:r>
              <a:rPr lang="sv-SE" dirty="0"/>
              <a:t>Maximera tiden med hjälp av teknologi</a:t>
            </a:r>
          </a:p>
          <a:p>
            <a:pPr marL="514350" indent="-514350">
              <a:buFont typeface="+mj-lt"/>
              <a:buAutoNum type="arabicPeriod"/>
            </a:pPr>
            <a:r>
              <a:rPr lang="sv-SE" dirty="0"/>
              <a:t>Främja kunskapsdelning och samarbete</a:t>
            </a:r>
          </a:p>
          <a:p>
            <a:pPr marL="514350" indent="-514350">
              <a:buFont typeface="+mj-lt"/>
              <a:buAutoNum type="arabicPeriod"/>
            </a:pPr>
            <a:r>
              <a:rPr lang="sv-SE" dirty="0"/>
              <a:t>Uppmärksamma och mät framstegen</a:t>
            </a:r>
          </a:p>
        </p:txBody>
      </p:sp>
      <p:pic>
        <p:nvPicPr>
          <p:cNvPr id="5" name="Bildobjekt 4" descr="En bild som visar vit, Teckensnitt, symbol, design&#10;&#10;Automatiskt genererad beskrivning">
            <a:extLst>
              <a:ext uri="{FF2B5EF4-FFF2-40B4-BE49-F238E27FC236}">
                <a16:creationId xmlns:a16="http://schemas.microsoft.com/office/drawing/2014/main" id="{F65F7672-FE1D-966B-CF7E-68A97CD44DD3}"/>
              </a:ext>
            </a:extLst>
          </p:cNvPr>
          <p:cNvPicPr>
            <a:picLocks noChangeAspect="1"/>
          </p:cNvPicPr>
          <p:nvPr/>
        </p:nvPicPr>
        <p:blipFill rotWithShape="1">
          <a:blip r:embed="rId4"/>
          <a:srcRect r="71903"/>
          <a:stretch/>
        </p:blipFill>
        <p:spPr>
          <a:xfrm>
            <a:off x="8935958" y="1825625"/>
            <a:ext cx="2684543" cy="2550178"/>
          </a:xfrm>
          <a:prstGeom prst="rect">
            <a:avLst/>
          </a:prstGeom>
        </p:spPr>
      </p:pic>
    </p:spTree>
    <p:custDataLst>
      <p:tags r:id="rId1"/>
    </p:custDataLst>
    <p:extLst>
      <p:ext uri="{BB962C8B-B14F-4D97-AF65-F5344CB8AC3E}">
        <p14:creationId xmlns:p14="http://schemas.microsoft.com/office/powerpoint/2010/main" val="3512378769"/>
      </p:ext>
    </p:extLst>
  </p:cSld>
  <p:clrMapOvr>
    <a:masterClrMapping/>
  </p:clrMapOvr>
  <mc:AlternateContent xmlns:mc="http://schemas.openxmlformats.org/markup-compatibility/2006" xmlns:p14="http://schemas.microsoft.com/office/powerpoint/2010/main">
    <mc:Choice Requires="p14">
      <p:transition spd="slow" p14:dur="2000" advTm="110203"/>
    </mc:Choice>
    <mc:Fallback xmlns="">
      <p:transition spd="slow" advTm="1102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B7E53-8808-0365-AF22-13A7000D51B6}"/>
              </a:ext>
            </a:extLst>
          </p:cNvPr>
          <p:cNvSpPr>
            <a:spLocks noGrp="1"/>
          </p:cNvSpPr>
          <p:nvPr>
            <p:ph type="title"/>
          </p:nvPr>
        </p:nvSpPr>
        <p:spPr/>
        <p:txBody>
          <a:bodyPr/>
          <a:lstStyle/>
          <a:p>
            <a:r>
              <a:rPr lang="sv-SE" dirty="0"/>
              <a:t>Förbättra kundnöjdheten med proaktiv och personlig kontakt</a:t>
            </a:r>
          </a:p>
        </p:txBody>
      </p:sp>
      <p:sp>
        <p:nvSpPr>
          <p:cNvPr id="3" name="Platshållare för innehåll 2">
            <a:extLst>
              <a:ext uri="{FF2B5EF4-FFF2-40B4-BE49-F238E27FC236}">
                <a16:creationId xmlns:a16="http://schemas.microsoft.com/office/drawing/2014/main" id="{4AF3E8AC-FB0C-4FF8-175F-73DDF4C1365D}"/>
              </a:ext>
            </a:extLst>
          </p:cNvPr>
          <p:cNvSpPr>
            <a:spLocks noGrp="1"/>
          </p:cNvSpPr>
          <p:nvPr>
            <p:ph idx="1"/>
          </p:nvPr>
        </p:nvSpPr>
        <p:spPr/>
        <p:txBody>
          <a:bodyPr/>
          <a:lstStyle/>
          <a:p>
            <a:pPr marL="514350" indent="-514350">
              <a:buFont typeface="+mj-lt"/>
              <a:buAutoNum type="arabicPeriod"/>
            </a:pPr>
            <a:r>
              <a:rPr lang="sv-SE" dirty="0"/>
              <a:t>Implementera regelbundna kunduppföljningar</a:t>
            </a:r>
          </a:p>
          <a:p>
            <a:pPr marL="514350" indent="-514350">
              <a:buFont typeface="+mj-lt"/>
              <a:buAutoNum type="arabicPeriod"/>
            </a:pPr>
            <a:r>
              <a:rPr lang="sv-SE" dirty="0"/>
              <a:t>Utveckla en kundcentrerad kommunikationsstrategi</a:t>
            </a:r>
          </a:p>
          <a:p>
            <a:pPr marL="514350" indent="-514350">
              <a:buFont typeface="+mj-lt"/>
              <a:buAutoNum type="arabicPeriod"/>
            </a:pPr>
            <a:r>
              <a:rPr lang="sv-SE" dirty="0"/>
              <a:t>Använd teknik för att förbättra kundnöjdheten</a:t>
            </a:r>
          </a:p>
          <a:p>
            <a:pPr marL="514350" indent="-514350">
              <a:buFont typeface="+mj-lt"/>
              <a:buAutoNum type="arabicPeriod"/>
            </a:pPr>
            <a:r>
              <a:rPr lang="sv-SE" dirty="0"/>
              <a:t>Utbilda ditt team i proaktiv kundservice</a:t>
            </a:r>
          </a:p>
          <a:p>
            <a:pPr marL="514350" indent="-514350">
              <a:buFont typeface="+mj-lt"/>
              <a:buAutoNum type="arabicPeriod"/>
            </a:pPr>
            <a:r>
              <a:rPr lang="sv-SE" dirty="0"/>
              <a:t>Uppmuntra och belöna proaktivt beteende</a:t>
            </a:r>
          </a:p>
        </p:txBody>
      </p:sp>
      <p:pic>
        <p:nvPicPr>
          <p:cNvPr id="5" name="Bildobjekt 4" descr="En bild som visar symbol, vit, skiss, design&#10;&#10;Automatiskt genererad beskrivning">
            <a:extLst>
              <a:ext uri="{FF2B5EF4-FFF2-40B4-BE49-F238E27FC236}">
                <a16:creationId xmlns:a16="http://schemas.microsoft.com/office/drawing/2014/main" id="{EC87EEE1-CAFD-96F2-0610-D0FC9C0AD383}"/>
              </a:ext>
            </a:extLst>
          </p:cNvPr>
          <p:cNvPicPr>
            <a:picLocks noChangeAspect="1"/>
          </p:cNvPicPr>
          <p:nvPr/>
        </p:nvPicPr>
        <p:blipFill rotWithShape="1">
          <a:blip r:embed="rId4"/>
          <a:srcRect r="71903"/>
          <a:stretch/>
        </p:blipFill>
        <p:spPr>
          <a:xfrm>
            <a:off x="8701548" y="1537611"/>
            <a:ext cx="2979700" cy="2830562"/>
          </a:xfrm>
          <a:prstGeom prst="rect">
            <a:avLst/>
          </a:prstGeom>
        </p:spPr>
      </p:pic>
    </p:spTree>
    <p:custDataLst>
      <p:tags r:id="rId1"/>
    </p:custDataLst>
    <p:extLst>
      <p:ext uri="{BB962C8B-B14F-4D97-AF65-F5344CB8AC3E}">
        <p14:creationId xmlns:p14="http://schemas.microsoft.com/office/powerpoint/2010/main" val="1262157635"/>
      </p:ext>
    </p:extLst>
  </p:cSld>
  <p:clrMapOvr>
    <a:masterClrMapping/>
  </p:clrMapOvr>
  <mc:AlternateContent xmlns:mc="http://schemas.openxmlformats.org/markup-compatibility/2006" xmlns:p14="http://schemas.microsoft.com/office/powerpoint/2010/main">
    <mc:Choice Requires="p14">
      <p:transition spd="slow" p14:dur="2000" advTm="116512"/>
    </mc:Choice>
    <mc:Fallback xmlns="">
      <p:transition spd="slow" advTm="1165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9|4.1|3.8|3.7|5"/>
</p:tagLst>
</file>

<file path=ppt/tags/tag2.xml><?xml version="1.0" encoding="utf-8"?>
<p:tagLst xmlns:a="http://schemas.openxmlformats.org/drawingml/2006/main" xmlns:r="http://schemas.openxmlformats.org/officeDocument/2006/relationships" xmlns:p="http://schemas.openxmlformats.org/presentationml/2006/main">
  <p:tag name="TIMING" val="|15.5|14.5|19.6|17.5|24.9"/>
</p:tagLst>
</file>

<file path=ppt/tags/tag3.xml><?xml version="1.0" encoding="utf-8"?>
<p:tagLst xmlns:a="http://schemas.openxmlformats.org/drawingml/2006/main" xmlns:r="http://schemas.openxmlformats.org/officeDocument/2006/relationships" xmlns:p="http://schemas.openxmlformats.org/presentationml/2006/main">
  <p:tag name="TIMING" val="|30.6|23.7|21.6|22.1|24.7"/>
</p:tagLst>
</file>

<file path=ppt/tags/tag4.xml><?xml version="1.0" encoding="utf-8"?>
<p:tagLst xmlns:a="http://schemas.openxmlformats.org/drawingml/2006/main" xmlns:r="http://schemas.openxmlformats.org/officeDocument/2006/relationships" xmlns:p="http://schemas.openxmlformats.org/presentationml/2006/main">
  <p:tag name="TIMING" val="|17.6|19.7|17.3|17.9|16.3"/>
</p:tagLst>
</file>

<file path=ppt/tags/tag5.xml><?xml version="1.0" encoding="utf-8"?>
<p:tagLst xmlns:a="http://schemas.openxmlformats.org/drawingml/2006/main" xmlns:r="http://schemas.openxmlformats.org/officeDocument/2006/relationships" xmlns:p="http://schemas.openxmlformats.org/presentationml/2006/main">
  <p:tag name="TIMING" val="|15.6|20|20.2|20.4|17.6"/>
</p:tagLst>
</file>

<file path=ppt/tags/tag6.xml><?xml version="1.0" encoding="utf-8"?>
<p:tagLst xmlns:a="http://schemas.openxmlformats.org/drawingml/2006/main" xmlns:r="http://schemas.openxmlformats.org/officeDocument/2006/relationships" xmlns:p="http://schemas.openxmlformats.org/presentationml/2006/main">
  <p:tag name="TIMING" val="|24.2|19.2|19.9|17.9|18.4"/>
</p:tagLst>
</file>

<file path=ppt/theme/theme1.xml><?xml version="1.0" encoding="utf-8"?>
<a:theme xmlns:a="http://schemas.openxmlformats.org/drawingml/2006/main" name="Confect template 00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ct template 001" id="{B2DA6B93-9EF0-874F-828D-951BA23F17F8}" vid="{FBAF8551-05E1-B947-A58C-412C70BAD93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BAD69F8627244397B6C907A73F3BAC" ma:contentTypeVersion="15" ma:contentTypeDescription="Create a new document." ma:contentTypeScope="" ma:versionID="e05f350bab17f8dde3f719d648fcc0bb">
  <xsd:schema xmlns:xsd="http://www.w3.org/2001/XMLSchema" xmlns:xs="http://www.w3.org/2001/XMLSchema" xmlns:p="http://schemas.microsoft.com/office/2006/metadata/properties" xmlns:ns2="fff33cff-a14d-4e19-bdf0-a101ed63d59d" xmlns:ns3="0c8a6f4f-6e4b-4f00-918a-a604f2b6b480" targetNamespace="http://schemas.microsoft.com/office/2006/metadata/properties" ma:root="true" ma:fieldsID="e3c36d9551892f0c5e43bdf0c915f52a" ns2:_="" ns3:_="">
    <xsd:import namespace="fff33cff-a14d-4e19-bdf0-a101ed63d59d"/>
    <xsd:import namespace="0c8a6f4f-6e4b-4f00-918a-a604f2b6b4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f33cff-a14d-4e19-bdf0-a101ed63d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7ed0ca-3256-4a9e-a5c1-a0295afae7d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8a6f4f-6e4b-4f00-918a-a604f2b6b48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fdac23c-f6a6-4b9c-abaf-02489783750d}" ma:internalName="TaxCatchAll" ma:showField="CatchAllData" ma:web="0c8a6f4f-6e4b-4f00-918a-a604f2b6b48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ff33cff-a14d-4e19-bdf0-a101ed63d59d">
      <Terms xmlns="http://schemas.microsoft.com/office/infopath/2007/PartnerControls"/>
    </lcf76f155ced4ddcb4097134ff3c332f>
    <TaxCatchAll xmlns="0c8a6f4f-6e4b-4f00-918a-a604f2b6b480" xsi:nil="true"/>
    <SharedWithUsers xmlns="0c8a6f4f-6e4b-4f00-918a-a604f2b6b480">
      <UserInfo>
        <DisplayName>Axel Sundström</DisplayName>
        <AccountId>14</AccountId>
        <AccountType/>
      </UserInfo>
    </SharedWithUsers>
  </documentManagement>
</p:properties>
</file>

<file path=customXml/itemProps1.xml><?xml version="1.0" encoding="utf-8"?>
<ds:datastoreItem xmlns:ds="http://schemas.openxmlformats.org/officeDocument/2006/customXml" ds:itemID="{CA6E9D1C-D3C0-4B6B-A882-45CB9A6C78D9}">
  <ds:schemaRefs>
    <ds:schemaRef ds:uri="http://schemas.microsoft.com/sharepoint/v3/contenttype/forms"/>
  </ds:schemaRefs>
</ds:datastoreItem>
</file>

<file path=customXml/itemProps2.xml><?xml version="1.0" encoding="utf-8"?>
<ds:datastoreItem xmlns:ds="http://schemas.openxmlformats.org/officeDocument/2006/customXml" ds:itemID="{448F3FE9-C3B7-48A0-9D57-D4C673B5E2F5}">
  <ds:schemaRefs>
    <ds:schemaRef ds:uri="0c8a6f4f-6e4b-4f00-918a-a604f2b6b480"/>
    <ds:schemaRef ds:uri="fff33cff-a14d-4e19-bdf0-a101ed63d5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DDEBBC0-58EA-4E13-9084-762D607A7948}">
  <ds:schemaRefs>
    <ds:schemaRef ds:uri="0c8a6f4f-6e4b-4f00-918a-a604f2b6b480"/>
    <ds:schemaRef ds:uri="fff33cff-a14d-4e19-bdf0-a101ed63d59d"/>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Confect template 001</Template>
  <TotalTime>4677</TotalTime>
  <Words>2317</Words>
  <Application>Microsoft Macintosh PowerPoint</Application>
  <PresentationFormat>Bredbild</PresentationFormat>
  <Paragraphs>126</Paragraphs>
  <Slides>11</Slides>
  <Notes>11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11</vt:i4>
      </vt:variant>
    </vt:vector>
  </HeadingPairs>
  <TitlesOfParts>
    <vt:vector size="17" baseType="lpstr">
      <vt:lpstr>Aptos</vt:lpstr>
      <vt:lpstr>Arial</vt:lpstr>
      <vt:lpstr>Open Sans</vt:lpstr>
      <vt:lpstr>Ubuntu</vt:lpstr>
      <vt:lpstr>Ubuntu Light</vt:lpstr>
      <vt:lpstr>Confect template 001</vt:lpstr>
      <vt:lpstr>Så ökar du din  (ekonomi)personals effektivitet</vt:lpstr>
      <vt:lpstr>Om Confect</vt:lpstr>
      <vt:lpstr>PowerPoint-presentation</vt:lpstr>
      <vt:lpstr>Så ökar du din personals effektivitet  Fem strategiska tips</vt:lpstr>
      <vt:lpstr>Förbättra beslutsfattandet med djupare dataanalys</vt:lpstr>
      <vt:lpstr>Omfattande strategisk planering och prognostisering</vt:lpstr>
      <vt:lpstr>Optimera företagets kostnadsstruktur</vt:lpstr>
      <vt:lpstr>Prioritera personalutveckling och kompetensförbättring</vt:lpstr>
      <vt:lpstr>Förbättra kundnöjdheten med proaktiv och personlig kontakt</vt:lpstr>
      <vt:lpstr>Maximera personaleffektiviteten  med rätt strategi och verktyg</vt:lpstr>
      <vt:lpstr>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Marknad</dc:title>
  <dc:creator>Niclas Nässlander</dc:creator>
  <cp:lastModifiedBy>Niclas Nässlander</cp:lastModifiedBy>
  <cp:revision>13</cp:revision>
  <dcterms:created xsi:type="dcterms:W3CDTF">2024-05-02T07:51:12Z</dcterms:created>
  <dcterms:modified xsi:type="dcterms:W3CDTF">2024-05-21T10:51:42Z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0x0101005ABAD69F8627244397B6C907A73F3BAC</vt:lpwstr>
  </property>
  <property fmtid="{D5CDD505-2E9C-101B-9397-08002B2CF9AE}" pid="3" name="MediaServiceImageTags">
    <vt:lpwstr/>
  </property>
</Properties>
</file>